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embedTrueTypeFonts="1" saveSubsetFonts="1">
  <p:sldMasterIdLst>
    <p:sldMasterId id="2147483735" r:id="rId20"/>
  </p:sldMasterIdLst>
  <p:notesMasterIdLst>
    <p:notesMasterId r:id="rId24"/>
  </p:notesMasterIdLst>
  <p:handoutMasterIdLst>
    <p:handoutMasterId r:id="rId22"/>
  </p:handoutMasterIdLst>
  <p:sldIdLst>
    <p:sldId id="259" r:id="rId26"/>
    <p:sldId id="294" r:id="rId27"/>
    <p:sldId id="266" r:id="rId28"/>
    <p:sldId id="267" r:id="rId29"/>
    <p:sldId id="307" r:id="rId30"/>
    <p:sldId id="306" r:id="rId31"/>
    <p:sldId id="308" r:id="rId32"/>
    <p:sldId id="310" r:id="rId33"/>
    <p:sldId id="309" r:id="rId34"/>
    <p:sldId id="312" r:id="rId35"/>
    <p:sldId id="258" r:id="rId36"/>
    <p:sldId id="257" r:id="rId37"/>
    <p:sldId id="313" r:id="rId38"/>
    <p:sldId id="269" r:id="rId39"/>
    <p:sldId id="314" r:id="rId40"/>
    <p:sldId id="315" r:id="rId41"/>
    <p:sldId id="316" r:id="rId42"/>
    <p:sldId id="317" r:id="rId43"/>
    <p:sldId id="318" r:id="rId44"/>
    <p:sldId id="319" r:id="rId45"/>
    <p:sldId id="321" r:id="rId46"/>
    <p:sldId id="322" r:id="rId47"/>
    <p:sldId id="323" r:id="rId48"/>
    <p:sldId id="324" r:id="rId49"/>
    <p:sldId id="305" r:id="rId50"/>
    <p:sldId id="325" r:id="rId51"/>
    <p:sldId id="326" r:id="rId52"/>
    <p:sldId id="327" r:id="rId53"/>
    <p:sldId id="328" r:id="rId54"/>
    <p:sldId id="334" r:id="rId55"/>
    <p:sldId id="311" r:id="rId56"/>
    <p:sldId id="343" r:id="rId57"/>
    <p:sldId id="344" r:id="rId58"/>
    <p:sldId id="345" r:id="rId59"/>
    <p:sldId id="346" r:id="rId60"/>
    <p:sldId id="347" r:id="rId61"/>
    <p:sldId id="348" r:id="rId62"/>
    <p:sldId id="320" r:id="rId63"/>
    <p:sldId id="350" r:id="rId64"/>
    <p:sldId id="351" r:id="rId65"/>
    <p:sldId id="353" r:id="rId66"/>
    <p:sldId id="329" r:id="rId67"/>
    <p:sldId id="356" r:id="rId68"/>
    <p:sldId id="357" r:id="rId69"/>
    <p:sldId id="358" r:id="rId70"/>
    <p:sldId id="359" r:id="rId7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  <p:embeddedFontLst>
    <p:embeddedFont>
      <p:font typeface="맑은 고딕" panose="020B0503020000020004" pitchFamily="34" charset="-127">
        <p:regular r:id="rId6"/>
        <p:bold r:id="rId1"/>
      </p:font>
    </p:embeddedFont>
    <p:embeddedFont>
      <p:font typeface="Calibri" panose="020F0502020204030204" pitchFamily="34" charset="0">
        <p:regular r:id="rId4"/>
        <p:bold r:id="rId7"/>
        <p:italic r:id="rId2"/>
        <p:boldItalic r:id="rId5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EA6566"/>
    <a:srgbClr val="EA2133"/>
    <a:srgbClr val="FCFBFA"/>
    <a:srgbClr val="3D3D3D"/>
    <a:srgbClr val="FEFEF4"/>
    <a:srgbClr val="FDFDDF"/>
    <a:srgbClr val="525252"/>
    <a:srgbClr val="F8F8F6"/>
    <a:srgbClr val="F4F3EE"/>
    <a:srgbClr val="E0E0D8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6991" autoAdjust="0"/>
    <p:restoredTop sz="94660"/>
  </p:normalViewPr>
  <p:slideViewPr>
    <p:cSldViewPr snapToGrid="0" snapToObjects="1">
      <p:cViewPr varScale="1">
        <p:scale>
          <a:sx n="128" d="100"/>
          <a:sy n="128" d="100"/>
        </p:scale>
        <p:origin x="392" y="176"/>
      </p:cViewPr>
      <p:guideLst>
        <p:guide orient="horz" pos="2136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84"/>
    </p:cViewPr>
  </p:sorterViewPr>
  <p:notesViewPr>
    <p:cSldViewPr snapToGrid="0" snapToObjects="1">
      <p:cViewPr varScale="1">
        <p:scale>
          <a:sx n="51" d="100"/>
          <a:sy n="51" d="100"/>
        </p:scale>
        <p:origin x="2624" y="40"/>
      </p:cViewPr>
      <p:guideLst>
        <p:guide orient="horz" pos="2136"/>
        <p:guide pos="3839"/>
      </p:guideLst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2.fntdata"></Relationship><Relationship Id="rId2" Type="http://schemas.openxmlformats.org/officeDocument/2006/relationships/font" Target="fonts/font5.fntdata"></Relationship><Relationship Id="rId3" Type="http://schemas.openxmlformats.org/officeDocument/2006/relationships/tableStyles" Target="tableStyles.xml"></Relationship><Relationship Id="rId4" Type="http://schemas.openxmlformats.org/officeDocument/2006/relationships/font" Target="fonts/font3.fntdata"></Relationship><Relationship Id="rId5" Type="http://schemas.openxmlformats.org/officeDocument/2006/relationships/font" Target="fonts/font6.fntdata"></Relationship><Relationship Id="rId6" Type="http://schemas.openxmlformats.org/officeDocument/2006/relationships/font" Target="fonts/font1.fntdata"></Relationship><Relationship Id="rId7" Type="http://schemas.openxmlformats.org/officeDocument/2006/relationships/font" Target="fonts/font4.fntdata"></Relationship><Relationship Id="rId20" Type="http://schemas.openxmlformats.org/officeDocument/2006/relationships/slideMaster" Target="slideMasters/slideMaster1.xml"></Relationship><Relationship Id="rId21" Type="http://schemas.openxmlformats.org/officeDocument/2006/relationships/theme" Target="theme/theme1.xml"></Relationship><Relationship Id="rId22" Type="http://schemas.openxmlformats.org/officeDocument/2006/relationships/handoutMaster" Target="handoutMasters/handoutMaster1.xml"></Relationship><Relationship Id="rId24" Type="http://schemas.openxmlformats.org/officeDocument/2006/relationships/notesMaster" Target="notesMasters/notesMaster1.xml"></Relationship><Relationship Id="rId26" Type="http://schemas.openxmlformats.org/officeDocument/2006/relationships/slide" Target="slides/slide1.xml"></Relationship><Relationship Id="rId27" Type="http://schemas.openxmlformats.org/officeDocument/2006/relationships/slide" Target="slides/slide2.xml"></Relationship><Relationship Id="rId28" Type="http://schemas.openxmlformats.org/officeDocument/2006/relationships/slide" Target="slides/slide3.xml"></Relationship><Relationship Id="rId29" Type="http://schemas.openxmlformats.org/officeDocument/2006/relationships/slide" Target="slides/slide4.xml"></Relationship><Relationship Id="rId30" Type="http://schemas.openxmlformats.org/officeDocument/2006/relationships/slide" Target="slides/slide5.xml"></Relationship><Relationship Id="rId31" Type="http://schemas.openxmlformats.org/officeDocument/2006/relationships/slide" Target="slides/slide6.xml"></Relationship><Relationship Id="rId32" Type="http://schemas.openxmlformats.org/officeDocument/2006/relationships/slide" Target="slides/slide7.xml"></Relationship><Relationship Id="rId33" Type="http://schemas.openxmlformats.org/officeDocument/2006/relationships/slide" Target="slides/slide8.xml"></Relationship><Relationship Id="rId34" Type="http://schemas.openxmlformats.org/officeDocument/2006/relationships/slide" Target="slides/slide9.xml"></Relationship><Relationship Id="rId35" Type="http://schemas.openxmlformats.org/officeDocument/2006/relationships/slide" Target="slides/slide10.xml"></Relationship><Relationship Id="rId36" Type="http://schemas.openxmlformats.org/officeDocument/2006/relationships/slide" Target="slides/slide11.xml"></Relationship><Relationship Id="rId37" Type="http://schemas.openxmlformats.org/officeDocument/2006/relationships/slide" Target="slides/slide12.xml"></Relationship><Relationship Id="rId38" Type="http://schemas.openxmlformats.org/officeDocument/2006/relationships/slide" Target="slides/slide13.xml"></Relationship><Relationship Id="rId39" Type="http://schemas.openxmlformats.org/officeDocument/2006/relationships/slide" Target="slides/slide14.xml"></Relationship><Relationship Id="rId40" Type="http://schemas.openxmlformats.org/officeDocument/2006/relationships/slide" Target="slides/slide15.xml"></Relationship><Relationship Id="rId41" Type="http://schemas.openxmlformats.org/officeDocument/2006/relationships/slide" Target="slides/slide16.xml"></Relationship><Relationship Id="rId42" Type="http://schemas.openxmlformats.org/officeDocument/2006/relationships/slide" Target="slides/slide17.xml"></Relationship><Relationship Id="rId43" Type="http://schemas.openxmlformats.org/officeDocument/2006/relationships/slide" Target="slides/slide18.xml"></Relationship><Relationship Id="rId44" Type="http://schemas.openxmlformats.org/officeDocument/2006/relationships/slide" Target="slides/slide19.xml"></Relationship><Relationship Id="rId45" Type="http://schemas.openxmlformats.org/officeDocument/2006/relationships/slide" Target="slides/slide20.xml"></Relationship><Relationship Id="rId46" Type="http://schemas.openxmlformats.org/officeDocument/2006/relationships/slide" Target="slides/slide21.xml"></Relationship><Relationship Id="rId47" Type="http://schemas.openxmlformats.org/officeDocument/2006/relationships/slide" Target="slides/slide22.xml"></Relationship><Relationship Id="rId48" Type="http://schemas.openxmlformats.org/officeDocument/2006/relationships/slide" Target="slides/slide23.xml"></Relationship><Relationship Id="rId49" Type="http://schemas.openxmlformats.org/officeDocument/2006/relationships/slide" Target="slides/slide24.xml"></Relationship><Relationship Id="rId50" Type="http://schemas.openxmlformats.org/officeDocument/2006/relationships/slide" Target="slides/slide25.xml"></Relationship><Relationship Id="rId51" Type="http://schemas.openxmlformats.org/officeDocument/2006/relationships/slide" Target="slides/slide26.xml"></Relationship><Relationship Id="rId52" Type="http://schemas.openxmlformats.org/officeDocument/2006/relationships/slide" Target="slides/slide27.xml"></Relationship><Relationship Id="rId53" Type="http://schemas.openxmlformats.org/officeDocument/2006/relationships/slide" Target="slides/slide28.xml"></Relationship><Relationship Id="rId54" Type="http://schemas.openxmlformats.org/officeDocument/2006/relationships/slide" Target="slides/slide29.xml"></Relationship><Relationship Id="rId55" Type="http://schemas.openxmlformats.org/officeDocument/2006/relationships/slide" Target="slides/slide30.xml"></Relationship><Relationship Id="rId56" Type="http://schemas.openxmlformats.org/officeDocument/2006/relationships/slide" Target="slides/slide31.xml"></Relationship><Relationship Id="rId57" Type="http://schemas.openxmlformats.org/officeDocument/2006/relationships/slide" Target="slides/slide32.xml"></Relationship><Relationship Id="rId58" Type="http://schemas.openxmlformats.org/officeDocument/2006/relationships/slide" Target="slides/slide33.xml"></Relationship><Relationship Id="rId59" Type="http://schemas.openxmlformats.org/officeDocument/2006/relationships/slide" Target="slides/slide34.xml"></Relationship><Relationship Id="rId60" Type="http://schemas.openxmlformats.org/officeDocument/2006/relationships/slide" Target="slides/slide35.xml"></Relationship><Relationship Id="rId61" Type="http://schemas.openxmlformats.org/officeDocument/2006/relationships/slide" Target="slides/slide36.xml"></Relationship><Relationship Id="rId62" Type="http://schemas.openxmlformats.org/officeDocument/2006/relationships/slide" Target="slides/slide37.xml"></Relationship><Relationship Id="rId63" Type="http://schemas.openxmlformats.org/officeDocument/2006/relationships/slide" Target="slides/slide38.xml"></Relationship><Relationship Id="rId64" Type="http://schemas.openxmlformats.org/officeDocument/2006/relationships/slide" Target="slides/slide39.xml"></Relationship><Relationship Id="rId65" Type="http://schemas.openxmlformats.org/officeDocument/2006/relationships/slide" Target="slides/slide40.xml"></Relationship><Relationship Id="rId66" Type="http://schemas.openxmlformats.org/officeDocument/2006/relationships/slide" Target="slides/slide41.xml"></Relationship><Relationship Id="rId67" Type="http://schemas.openxmlformats.org/officeDocument/2006/relationships/slide" Target="slides/slide42.xml"></Relationship><Relationship Id="rId68" Type="http://schemas.openxmlformats.org/officeDocument/2006/relationships/slide" Target="slides/slide43.xml"></Relationship><Relationship Id="rId69" Type="http://schemas.openxmlformats.org/officeDocument/2006/relationships/slide" Target="slides/slide44.xml"></Relationship><Relationship Id="rId70" Type="http://schemas.openxmlformats.org/officeDocument/2006/relationships/slide" Target="slides/slide45.xml"></Relationship><Relationship Id="rId71" Type="http://schemas.openxmlformats.org/officeDocument/2006/relationships/slide" Target="slides/slide46.xml"></Relationship><Relationship Id="rId72" Type="http://schemas.openxmlformats.org/officeDocument/2006/relationships/viewProps" Target="viewProps.xml"></Relationship><Relationship Id="rId73" Type="http://schemas.openxmlformats.org/officeDocument/2006/relationships/presProps" Target="presProps.xml"></Relationship></Relationships>
</file>

<file path=ppt/charts/_rels/chart1.xml.rels><?xml version="1.0" encoding="UTF-8"?>
<Relationships xmlns="http://schemas.openxmlformats.org/package/2006/relationships"><Relationship Id="rId3" Type="http://schemas.openxmlformats.org/officeDocument/2006/relationships/package" Target="../embeddings/Polaris_Office_Excel_____254097480.xlsx"></Relationship><Relationship Id="rId2" Type="http://schemas.microsoft.com/office/2011/relationships/chartColorStyle" Target="colors1.xml"></Relationship><Relationship Id="rId1" Type="http://schemas.microsoft.com/office/2011/relationships/chartStyle" Target="style1.xml"></Relationship></Relationships>
</file>

<file path=ppt/charts/_rels/chart2.xml.rels><?xml version="1.0" encoding="UTF-8"?>
<Relationships xmlns="http://schemas.openxmlformats.org/package/2006/relationships"><Relationship Id="rId1" Type="http://schemas.openxmlformats.org/officeDocument/2006/relationships/package" Target="../embeddings/Polaris_Office_Excel_____260549424.xlsx"></Relationship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충원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EA656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DCC-C74A-A420-C8BA7DA02DC4}"/>
              </c:ext>
            </c:extLst>
          </c:dPt>
          <c:dPt>
            <c:idx val="1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DCC-C74A-A420-C8BA7DA02DC4}"/>
              </c:ext>
            </c:extLst>
          </c:dPt>
          <c:dPt>
            <c:idx val="2"/>
            <c:bubble3D val="0"/>
            <c:spPr>
              <a:solidFill>
                <a:schemeClr val="accent3">
                  <a:tint val="8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DCC-C74A-A420-C8BA7DA02DC4}"/>
              </c:ext>
            </c:extLst>
          </c:dPt>
          <c:dPt>
            <c:idx val="3"/>
            <c:bubble3D val="0"/>
            <c:spPr>
              <a:solidFill>
                <a:schemeClr val="accent3">
                  <a:tint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DCC-C74A-A420-C8BA7DA02DC4}"/>
              </c:ext>
            </c:extLst>
          </c:dPt>
          <c:cat>
            <c:strRef>
              <c:f>Sheet1!$A$2:$A$5</c:f>
              <c:strCache>
                <c:ptCount val="2"/>
                <c:pt idx="0">
                  <c:v>충원하지 못 했다</c:v>
                </c:pt>
                <c:pt idx="1">
                  <c:v>충원했다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0.88500000000000001</c:v>
                </c:pt>
                <c:pt idx="1">
                  <c:v>0.115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DCC-C74A-A420-C8BA7DA02D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ko-KR"/>
  <c:roundedCorners val="0"/>
  <c:style val="2"/>
  <c:chart>
    <c:title>
      <c:tx>
        <c:rich>
          <a:bodyPr rot="0" vert="horz" anchor="ctr" anchorCtr="1"/>
          <a:lstStyle/>
          <a:p>
            <a:pPr algn="ctr">
              <a:defRPr sz="1860" b="0" i="0" u="none" baseline="0">
                <a:solidFill>
                  <a:srgbClr val="3A3838"/>
                </a:solidFill>
                <a:latin typeface="Calibri"/>
                <a:ea typeface="Calibri"/>
              </a:defRPr>
            </a:pPr>
            <a:r>
              <a:rPr lang="ko-KR" altLang="en-US" sz="1860" b="0" i="0" u="none" baseline="0">
                <a:solidFill>
                  <a:srgbClr val="827B7B"/>
                </a:solidFill>
                <a:latin typeface="Calibri"/>
                <a:ea typeface="Calibri"/>
              </a:rPr>
              <a:t>투명도</a:t>
            </a:r>
          </a:p>
        </c:rich>
      </c:tx>
      <c:overlay val="0"/>
      <c:spPr>
        <a:noFill/>
        <a:ln>
          <a:noFill/>
          <a:round/>
        </a:ln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AA전자</c:v>
                </c:pt>
              </c:strCache>
            </c:strRef>
          </c:tx>
          <c:spPr>
            <a:solidFill>
              <a:srgbClr val="ED636D"/>
            </a:solidFill>
            <a:ln>
              <a:noFill/>
              <a:round/>
            </a:ln>
          </c:spPr>
          <c:invertIfNegative val="1"/>
          <c:dPt>
            <c:idx val="0"/>
            <c:invertIfNegative val="1"/>
            <c:bubble3D val="0"/>
            <c:spPr>
              <a:solidFill>
                <a:srgbClr val="ED636D">
                  <a:alpha val="99607"/>
                </a:srgbClr>
              </a:solidFill>
              <a:ln>
                <a:noFill/>
                <a:round/>
              </a:ln>
            </c:spPr>
            <c:extLst>
              <c:ext xmlns:c16="http://schemas.microsoft.com/office/drawing/2014/chart" uri="{C3380CC4-5D6E-409C-BE32-E72D297353CC}">
                <c16:uniqueId val="{00000001-03C8-414B-831A-31025FD5CF14}"/>
              </c:ext>
            </c:extLst>
          </c:dPt>
          <c:dPt>
            <c:idx val="1"/>
            <c:invertIfNegative val="1"/>
            <c:bubble3D val="0"/>
            <c:spPr>
              <a:solidFill>
                <a:srgbClr val="ED636D">
                  <a:alpha val="99607"/>
                </a:srgbClr>
              </a:solidFill>
              <a:ln>
                <a:noFill/>
                <a:round/>
              </a:ln>
            </c:spPr>
            <c:extLst>
              <c:ext xmlns:c16="http://schemas.microsoft.com/office/drawing/2014/chart" uri="{C3380CC4-5D6E-409C-BE32-E72D297353CC}">
                <c16:uniqueId val="{00000003-03C8-414B-831A-31025FD5CF14}"/>
              </c:ext>
            </c:extLst>
          </c:dPt>
          <c:dPt>
            <c:idx val="2"/>
            <c:invertIfNegative val="1"/>
            <c:bubble3D val="0"/>
            <c:spPr>
              <a:solidFill>
                <a:srgbClr val="ED636D">
                  <a:alpha val="99607"/>
                </a:srgbClr>
              </a:solidFill>
              <a:ln>
                <a:noFill/>
                <a:round/>
              </a:ln>
            </c:spPr>
            <c:extLst>
              <c:ext xmlns:c16="http://schemas.microsoft.com/office/drawing/2014/chart" uri="{C3380CC4-5D6E-409C-BE32-E72D297353CC}">
                <c16:uniqueId val="{00000005-03C8-414B-831A-31025FD5CF14}"/>
              </c:ext>
            </c:extLst>
          </c:dPt>
          <c:dPt>
            <c:idx val="3"/>
            <c:invertIfNegative val="1"/>
            <c:bubble3D val="0"/>
            <c:spPr>
              <a:solidFill>
                <a:srgbClr val="ED636D">
                  <a:alpha val="99607"/>
                </a:srgbClr>
              </a:solidFill>
              <a:ln>
                <a:noFill/>
                <a:round/>
              </a:ln>
            </c:spPr>
            <c:extLst>
              <c:ext xmlns:c16="http://schemas.microsoft.com/office/drawing/2014/chart" uri="{C3380CC4-5D6E-409C-BE32-E72D297353CC}">
                <c16:uniqueId val="{00000007-03C8-414B-831A-31025FD5CF14}"/>
              </c:ext>
            </c:extLst>
          </c:dPt>
          <c:cat>
            <c:strRef>
              <c:f>Sheet1!$A$2:$A$5</c:f>
              <c:strCache>
                <c:ptCount val="4"/>
                <c:pt idx="0">
                  <c:v>채용횟수</c:v>
                </c:pt>
                <c:pt idx="1">
                  <c:v>근무형태</c:v>
                </c:pt>
                <c:pt idx="2">
                  <c:v>야근빈도</c:v>
                </c:pt>
                <c:pt idx="3">
                  <c:v>업력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  <a:round/>
                  </a:ln>
                </c14:spPr>
              </c14:invertSolidFillFmt>
            </c:ext>
            <c:ext xmlns:c16="http://schemas.microsoft.com/office/drawing/2014/chart" uri="{C3380CC4-5D6E-409C-BE32-E72D297353CC}">
              <c16:uniqueId val="{00000008-03C8-414B-831A-31025FD5CF1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BB유통</c:v>
                </c:pt>
              </c:strCache>
            </c:strRef>
          </c:tx>
          <c:spPr>
            <a:solidFill>
              <a:srgbClr val="FA7D87"/>
            </a:solidFill>
            <a:ln>
              <a:noFill/>
              <a:round/>
            </a:ln>
          </c:spPr>
          <c:invertIfNegative val="1"/>
          <c:dPt>
            <c:idx val="0"/>
            <c:invertIfNegative val="1"/>
            <c:bubble3D val="0"/>
            <c:spPr>
              <a:solidFill>
                <a:srgbClr val="FA7D87">
                  <a:alpha val="99607"/>
                </a:srgbClr>
              </a:solidFill>
              <a:ln>
                <a:noFill/>
                <a:round/>
              </a:ln>
            </c:spPr>
            <c:extLst>
              <c:ext xmlns:c16="http://schemas.microsoft.com/office/drawing/2014/chart" uri="{C3380CC4-5D6E-409C-BE32-E72D297353CC}">
                <c16:uniqueId val="{0000000A-03C8-414B-831A-31025FD5CF14}"/>
              </c:ext>
            </c:extLst>
          </c:dPt>
          <c:dPt>
            <c:idx val="1"/>
            <c:invertIfNegative val="1"/>
            <c:bubble3D val="0"/>
            <c:spPr>
              <a:solidFill>
                <a:srgbClr val="FA7D87">
                  <a:alpha val="99607"/>
                </a:srgbClr>
              </a:solidFill>
              <a:ln>
                <a:noFill/>
                <a:round/>
              </a:ln>
            </c:spPr>
            <c:extLst>
              <c:ext xmlns:c16="http://schemas.microsoft.com/office/drawing/2014/chart" uri="{C3380CC4-5D6E-409C-BE32-E72D297353CC}">
                <c16:uniqueId val="{0000000C-03C8-414B-831A-31025FD5CF14}"/>
              </c:ext>
            </c:extLst>
          </c:dPt>
          <c:dPt>
            <c:idx val="2"/>
            <c:invertIfNegative val="1"/>
            <c:bubble3D val="0"/>
            <c:spPr>
              <a:solidFill>
                <a:srgbClr val="FA7D87">
                  <a:alpha val="99607"/>
                </a:srgbClr>
              </a:solidFill>
              <a:ln>
                <a:noFill/>
                <a:round/>
              </a:ln>
            </c:spPr>
            <c:extLst>
              <c:ext xmlns:c16="http://schemas.microsoft.com/office/drawing/2014/chart" uri="{C3380CC4-5D6E-409C-BE32-E72D297353CC}">
                <c16:uniqueId val="{0000000E-03C8-414B-831A-31025FD5CF14}"/>
              </c:ext>
            </c:extLst>
          </c:dPt>
          <c:dPt>
            <c:idx val="3"/>
            <c:invertIfNegative val="1"/>
            <c:bubble3D val="0"/>
            <c:spPr>
              <a:solidFill>
                <a:srgbClr val="FA7D87">
                  <a:alpha val="99607"/>
                </a:srgbClr>
              </a:solidFill>
              <a:ln>
                <a:noFill/>
                <a:round/>
              </a:ln>
            </c:spPr>
            <c:extLst>
              <c:ext xmlns:c16="http://schemas.microsoft.com/office/drawing/2014/chart" uri="{C3380CC4-5D6E-409C-BE32-E72D297353CC}">
                <c16:uniqueId val="{00000010-03C8-414B-831A-31025FD5CF14}"/>
              </c:ext>
            </c:extLst>
          </c:dPt>
          <c:cat>
            <c:strRef>
              <c:f>Sheet1!$A$2:$A$5</c:f>
              <c:strCache>
                <c:ptCount val="4"/>
                <c:pt idx="0">
                  <c:v>채용횟수</c:v>
                </c:pt>
                <c:pt idx="1">
                  <c:v>근무형태</c:v>
                </c:pt>
                <c:pt idx="2">
                  <c:v>야근빈도</c:v>
                </c:pt>
                <c:pt idx="3">
                  <c:v>업력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  <a:round/>
                  </a:ln>
                </c14:spPr>
              </c14:invertSolidFillFmt>
            </c:ext>
            <c:ext xmlns:c16="http://schemas.microsoft.com/office/drawing/2014/chart" uri="{C3380CC4-5D6E-409C-BE32-E72D297353CC}">
              <c16:uniqueId val="{00000011-03C8-414B-831A-31025FD5CF1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CC건설</c:v>
                </c:pt>
              </c:strCache>
            </c:strRef>
          </c:tx>
          <c:spPr>
            <a:solidFill>
              <a:srgbClr val="F8BAA1"/>
            </a:solidFill>
            <a:ln>
              <a:noFill/>
              <a:round/>
            </a:ln>
          </c:spPr>
          <c:invertIfNegative val="1"/>
          <c:dPt>
            <c:idx val="0"/>
            <c:invertIfNegative val="1"/>
            <c:bubble3D val="0"/>
            <c:spPr>
              <a:solidFill>
                <a:srgbClr val="F8BAA1">
                  <a:alpha val="99607"/>
                </a:srgbClr>
              </a:solidFill>
              <a:ln>
                <a:noFill/>
                <a:round/>
              </a:ln>
            </c:spPr>
            <c:extLst>
              <c:ext xmlns:c16="http://schemas.microsoft.com/office/drawing/2014/chart" uri="{C3380CC4-5D6E-409C-BE32-E72D297353CC}">
                <c16:uniqueId val="{00000013-03C8-414B-831A-31025FD5CF14}"/>
              </c:ext>
            </c:extLst>
          </c:dPt>
          <c:dPt>
            <c:idx val="1"/>
            <c:invertIfNegative val="1"/>
            <c:bubble3D val="0"/>
            <c:spPr>
              <a:solidFill>
                <a:srgbClr val="F8BAA1">
                  <a:alpha val="99607"/>
                </a:srgbClr>
              </a:solidFill>
              <a:ln>
                <a:noFill/>
                <a:round/>
              </a:ln>
            </c:spPr>
            <c:extLst>
              <c:ext xmlns:c16="http://schemas.microsoft.com/office/drawing/2014/chart" uri="{C3380CC4-5D6E-409C-BE32-E72D297353CC}">
                <c16:uniqueId val="{00000015-03C8-414B-831A-31025FD5CF14}"/>
              </c:ext>
            </c:extLst>
          </c:dPt>
          <c:dPt>
            <c:idx val="2"/>
            <c:invertIfNegative val="1"/>
            <c:bubble3D val="0"/>
            <c:spPr>
              <a:solidFill>
                <a:srgbClr val="F8BAA1">
                  <a:alpha val="99607"/>
                </a:srgbClr>
              </a:solidFill>
              <a:ln>
                <a:noFill/>
                <a:round/>
              </a:ln>
            </c:spPr>
            <c:extLst>
              <c:ext xmlns:c16="http://schemas.microsoft.com/office/drawing/2014/chart" uri="{C3380CC4-5D6E-409C-BE32-E72D297353CC}">
                <c16:uniqueId val="{00000017-03C8-414B-831A-31025FD5CF14}"/>
              </c:ext>
            </c:extLst>
          </c:dPt>
          <c:dPt>
            <c:idx val="3"/>
            <c:invertIfNegative val="1"/>
            <c:bubble3D val="0"/>
            <c:spPr>
              <a:solidFill>
                <a:srgbClr val="F8BAA1">
                  <a:alpha val="99607"/>
                </a:srgbClr>
              </a:solidFill>
              <a:ln>
                <a:noFill/>
                <a:round/>
              </a:ln>
            </c:spPr>
            <c:extLst>
              <c:ext xmlns:c16="http://schemas.microsoft.com/office/drawing/2014/chart" uri="{C3380CC4-5D6E-409C-BE32-E72D297353CC}">
                <c16:uniqueId val="{00000019-03C8-414B-831A-31025FD5CF14}"/>
              </c:ext>
            </c:extLst>
          </c:dPt>
          <c:cat>
            <c:strRef>
              <c:f>Sheet1!$A$2:$A$5</c:f>
              <c:strCache>
                <c:ptCount val="4"/>
                <c:pt idx="0">
                  <c:v>채용횟수</c:v>
                </c:pt>
                <c:pt idx="1">
                  <c:v>근무형태</c:v>
                </c:pt>
                <c:pt idx="2">
                  <c:v>야근빈도</c:v>
                </c:pt>
                <c:pt idx="3">
                  <c:v>업력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  <a:round/>
                  </a:ln>
                </c14:spPr>
              </c14:invertSolidFillFmt>
            </c:ext>
            <c:ext xmlns:c16="http://schemas.microsoft.com/office/drawing/2014/chart" uri="{C3380CC4-5D6E-409C-BE32-E72D297353CC}">
              <c16:uniqueId val="{0000001A-03C8-414B-831A-31025FD5CF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11"/>
        <c:axId val="2222"/>
      </c:barChart>
      <c:catAx>
        <c:axId val="1111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>
            <a:solidFill>
              <a:srgbClr val="E3E0E0">
                <a:alpha val="99607"/>
              </a:srgbClr>
            </a:solidFill>
            <a:round/>
          </a:ln>
        </c:spPr>
        <c:txPr>
          <a:bodyPr/>
          <a:lstStyle/>
          <a:p>
            <a:pPr>
              <a:defRPr sz="1195" b="0" i="0" u="none" baseline="0">
                <a:solidFill>
                  <a:srgbClr val="827B7B"/>
                </a:solidFill>
                <a:latin typeface="Calibri"/>
                <a:ea typeface="Calibri"/>
              </a:defRPr>
            </a:pPr>
            <a:endParaRPr lang="ko-Kore-KR"/>
          </a:p>
        </c:txPr>
        <c:crossAx val="2222"/>
        <c:crosses val="autoZero"/>
        <c:auto val="1"/>
        <c:lblAlgn val="ctr"/>
        <c:lblOffset val="100"/>
        <c:noMultiLvlLbl val="1"/>
      </c:catAx>
      <c:valAx>
        <c:axId val="222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  <a:round/>
          </a:ln>
        </c:spPr>
        <c:txPr>
          <a:bodyPr/>
          <a:lstStyle/>
          <a:p>
            <a:pPr>
              <a:defRPr sz="1195" b="0" i="0" u="none" baseline="0">
                <a:solidFill>
                  <a:srgbClr val="827B7B"/>
                </a:solidFill>
                <a:latin typeface="Calibri"/>
                <a:ea typeface="Calibri"/>
              </a:defRPr>
            </a:pPr>
            <a:endParaRPr lang="ko-Kore-KR"/>
          </a:p>
        </c:txPr>
        <c:crossAx val="1111"/>
        <c:crosses val="autoZero"/>
        <c:crossBetween val="between"/>
      </c:valAx>
      <c:spPr>
        <a:noFill/>
        <a:ln>
          <a:noFill/>
          <a:round/>
        </a:ln>
      </c:spPr>
    </c:plotArea>
    <c:legend>
      <c:legendPos val="b"/>
      <c:overlay val="0"/>
      <c:spPr>
        <a:noFill/>
        <a:ln>
          <a:noFill/>
          <a:round/>
        </a:ln>
      </c:spPr>
      <c:txPr>
        <a:bodyPr rot="0" vert="horz" anchor="ctr" anchorCtr="1"/>
        <a:lstStyle/>
        <a:p>
          <a:pPr>
            <a:defRPr sz="1195" b="0" i="0" u="none" baseline="0">
              <a:solidFill>
                <a:srgbClr val="827B7B"/>
              </a:solidFill>
              <a:latin typeface="Calibri"/>
              <a:ea typeface="Calibri"/>
            </a:defRPr>
          </a:pPr>
          <a:endParaRPr lang="ko-Kore-KR"/>
        </a:p>
      </c:txPr>
    </c:legend>
    <c:plotVisOnly val="1"/>
    <c:dispBlanksAs val="gap"/>
    <c:showDLblsOverMax val="1"/>
  </c:chart>
  <c:spPr>
    <a:noFill/>
    <a:ln w="12700" cap="flat">
      <a:solidFill>
        <a:srgbClr val="3A3838">
          <a:alpha val="99607"/>
        </a:srgbClr>
      </a:solidFill>
      <a:round/>
    </a:ln>
  </c:spPr>
  <c:txPr>
    <a:bodyPr/>
    <a:lstStyle/>
    <a:p>
      <a:pPr>
        <a:defRPr sz="1000" b="0" i="0" u="none" baseline="0">
          <a:solidFill>
            <a:srgbClr val="3A3838"/>
          </a:solidFill>
          <a:latin typeface="Calibri"/>
          <a:ea typeface="Calibri"/>
        </a:defRPr>
      </a:pPr>
      <a:endParaRPr lang="ko-Kore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2023. 1. 29.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0BA11-FEDB-4E64-B4BE-9FDEE8123FE3}" type="datetimeFigureOut">
              <a:rPr lang="ko-KR" altLang="en-US" smtClean="0"/>
              <a:t>2023. 1. 29.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D56DB-D808-478E-8624-F84E557D34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0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2023. 1. 29.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25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2023. 1. 29.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2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2023. 1. 29.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156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9144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13716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18288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 수준</a:t>
            </a:r>
          </a:p>
          <a:p>
            <a:pPr marL="0" indent="0" algn="ctr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2023. 1. 29.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976623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2023. 1. 29.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2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2023. 1. 29.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2023. 1. 29.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5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2023. 1. 29.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6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2023. 1. 29.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6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2023. 1. 29.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41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2023. 1. 29.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87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2023. 1. 29.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2023. 1. 29.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0478F-8E5F-4F47-A1F2-76F3C50F715F}"/>
              </a:ext>
            </a:extLst>
          </p:cNvPr>
          <p:cNvSpPr txBox="1"/>
          <p:nvPr userDrawn="1"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504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image" Target="../media/fImage11065579741.jpeg"></Relationship><Relationship Id="rId2" Type="http://schemas.openxmlformats.org/officeDocument/2006/relationships/image" Target="../media/fImage1106557988467.jpeg"></Relationship><Relationship Id="rId3" Type="http://schemas.openxmlformats.org/officeDocument/2006/relationships/slideLayout" Target="../slideLayouts/slideLayout12.xml"></Relationship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chart" Target="../charts/chart2.xml"></Relationship><Relationship Id="rId1" Type="http://schemas.openxmlformats.org/officeDocument/2006/relationships/slideLayout" Target="../slideLayouts/slideLayout2.xml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?>
<Relationships xmlns="http://schemas.openxmlformats.org/package/2006/relationships"><Relationship Id="rId2" Type="http://schemas.openxmlformats.org/officeDocument/2006/relationships/image" Target="../media/image11.png"></Relationship><Relationship Id="rId3" Type="http://schemas.openxmlformats.org/officeDocument/2006/relationships/slideLayout" Target="../slideLayouts/slideLayout2.xml"></Relationship></Relationships>
</file>

<file path=ppt/slides/_rels/slide27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slideLayout" Target="../slideLayouts/slideLayout2.xml"></Relationship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?>
<Relationships xmlns="http://schemas.openxmlformats.org/package/2006/relationships"><Relationship Id="rId2" Type="http://schemas.openxmlformats.org/officeDocument/2006/relationships/image" Target="../media/image16.png"></Relationship><Relationship Id="rId3" Type="http://schemas.openxmlformats.org/officeDocument/2006/relationships/slideLayout" Target="../slideLayouts/slideLayout2.xml"></Relationship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?>
<Relationships xmlns="http://schemas.openxmlformats.org/package/2006/relationships"><Relationship Id="rId2" Type="http://schemas.openxmlformats.org/officeDocument/2006/relationships/image" Target="../media/image28.png"></Relationship><Relationship Id="rId3" Type="http://schemas.openxmlformats.org/officeDocument/2006/relationships/slideLayout" Target="../slideLayouts/slideLayout2.xml"></Relationship></Relationships>
</file>

<file path=ppt/slides/_rels/slide34.xml.rels><?xml version="1.0" encoding="UTF-8"?>
<Relationships xmlns="http://schemas.openxmlformats.org/package/2006/relationships"><Relationship Id="rId2" Type="http://schemas.openxmlformats.org/officeDocument/2006/relationships/image" Target="../media/image29.png"></Relationship><Relationship Id="rId3" Type="http://schemas.openxmlformats.org/officeDocument/2006/relationships/slideLayout" Target="../slideLayouts/slideLayout2.xml"></Relationship></Relationships>
</file>

<file path=ppt/slides/_rels/slide35.xml.rels><?xml version="1.0" encoding="UTF-8"?>
<Relationships xmlns="http://schemas.openxmlformats.org/package/2006/relationships"><Relationship Id="rId2" Type="http://schemas.openxmlformats.org/officeDocument/2006/relationships/image" Target="../media/image30.png"></Relationship><Relationship Id="rId3" Type="http://schemas.openxmlformats.org/officeDocument/2006/relationships/slideLayout" Target="../slideLayouts/slideLayout2.xml"></Relationship></Relationships>
</file>

<file path=ppt/slides/_rels/slide36.xml.rels><?xml version="1.0" encoding="UTF-8"?>
<Relationships xmlns="http://schemas.openxmlformats.org/package/2006/relationships"><Relationship Id="rId2" Type="http://schemas.openxmlformats.org/officeDocument/2006/relationships/image" Target="../media/image31.png"></Relationship><Relationship Id="rId3" Type="http://schemas.openxmlformats.org/officeDocument/2006/relationships/slideLayout" Target="../slideLayouts/slideLayout2.xml"></Relationship></Relationships>
</file>

<file path=ppt/slides/_rels/slide37.xml.rels><?xml version="1.0" encoding="UTF-8"?>
<Relationships xmlns="http://schemas.openxmlformats.org/package/2006/relationships"><Relationship Id="rId2" Type="http://schemas.openxmlformats.org/officeDocument/2006/relationships/image" Target="../media/image32.png"></Relationship><Relationship Id="rId3" Type="http://schemas.openxmlformats.org/officeDocument/2006/relationships/slideLayout" Target="../slideLayouts/slideLayout2.xml"></Relationship></Relationships>
</file>

<file path=ppt/slides/_rels/slide38.xml.rels><?xml version="1.0" encoding="UTF-8"?>
<Relationships xmlns="http://schemas.openxmlformats.org/package/2006/relationships"><Relationship Id="rId2" Type="http://schemas.openxmlformats.org/officeDocument/2006/relationships/image" Target="../media/image33.png"></Relationship><Relationship Id="rId3" Type="http://schemas.openxmlformats.org/officeDocument/2006/relationships/slideLayout" Target="../slideLayouts/slideLayout2.xml"></Relationship></Relationships>
</file>

<file path=ppt/slides/_rels/slide39.xml.rels><?xml version="1.0" encoding="UTF-8"?>
<Relationships xmlns="http://schemas.openxmlformats.org/package/2006/relationships"><Relationship Id="rId2" Type="http://schemas.openxmlformats.org/officeDocument/2006/relationships/image" Target="../media/image35.png"></Relationship><Relationship Id="rId3" Type="http://schemas.openxmlformats.org/officeDocument/2006/relationships/slideLayout" Target="../slideLayouts/slideLayout2.xml"></Relationship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?>
<Relationships xmlns="http://schemas.openxmlformats.org/package/2006/relationships"><Relationship Id="rId2" Type="http://schemas.openxmlformats.org/officeDocument/2006/relationships/image" Target="../media/image36.png"></Relationship><Relationship Id="rId3" Type="http://schemas.openxmlformats.org/officeDocument/2006/relationships/slideLayout" Target="../slideLayouts/slideLayout2.xml"></Relationship></Relationships>
</file>

<file path=ppt/slides/_rels/slide41.xml.rels><?xml version="1.0" encoding="UTF-8"?>
<Relationships xmlns="http://schemas.openxmlformats.org/package/2006/relationships"><Relationship Id="rId2" Type="http://schemas.openxmlformats.org/officeDocument/2006/relationships/image" Target="../media/image38.png"></Relationship><Relationship Id="rId3" Type="http://schemas.openxmlformats.org/officeDocument/2006/relationships/slideLayout" Target="../slideLayouts/slideLayout2.xml"></Relationship></Relationships>
</file>

<file path=ppt/slides/_rels/slide42.xml.rels><?xml version="1.0" encoding="UTF-8"?>
<Relationships xmlns="http://schemas.openxmlformats.org/package/2006/relationships"><Relationship Id="rId2" Type="http://schemas.openxmlformats.org/officeDocument/2006/relationships/image" Target="../media/image41.png"></Relationship><Relationship Id="rId3" Type="http://schemas.openxmlformats.org/officeDocument/2006/relationships/slideLayout" Target="../slideLayouts/slideLayout2.xml"></Relationship></Relationships>
</file>

<file path=ppt/slides/_rels/slide43.xml.rels><?xml version="1.0" encoding="UTF-8"?>
<Relationships xmlns="http://schemas.openxmlformats.org/package/2006/relationships"><Relationship Id="rId2" Type="http://schemas.openxmlformats.org/officeDocument/2006/relationships/image" Target="../media/image42.png"></Relationship><Relationship Id="rId3" Type="http://schemas.openxmlformats.org/officeDocument/2006/relationships/slideLayout" Target="../slideLayouts/slideLayout2.xml"></Relationship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chart" Target="../charts/chart1.xml"></Relationship><Relationship Id="rId1" Type="http://schemas.openxmlformats.org/officeDocument/2006/relationships/slideLayout" Target="../slideLayouts/slideLayout2.xml"></Relationship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60122" y="1335343"/>
            <a:ext cx="6365286" cy="3437987"/>
            <a:chOff x="481464" y="361950"/>
            <a:chExt cx="6365286" cy="3437987"/>
          </a:xfrm>
        </p:grpSpPr>
        <p:sp>
          <p:nvSpPr>
            <p:cNvPr id="7" name="TextBox 6"/>
            <p:cNvSpPr txBox="1"/>
            <p:nvPr/>
          </p:nvSpPr>
          <p:spPr>
            <a:xfrm>
              <a:off x="792720" y="383617"/>
              <a:ext cx="6054030" cy="3416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 b="1" spc="-300" dirty="0">
                  <a:solidFill>
                    <a:schemeClr val="bg2">
                      <a:lumMod val="75000"/>
                      <a:alpha val="30000"/>
                    </a:schemeClr>
                  </a:solidFill>
                </a:rPr>
                <a:t>THANK</a:t>
              </a:r>
            </a:p>
            <a:p>
              <a:r>
                <a:rPr lang="en-US" altLang="ko-KR" sz="7200" b="1" spc="-300" dirty="0">
                  <a:solidFill>
                    <a:schemeClr val="bg2">
                      <a:lumMod val="75000"/>
                      <a:alpha val="30000"/>
                    </a:schemeClr>
                  </a:solidFill>
                </a:rPr>
                <a:t>YOU</a:t>
              </a:r>
            </a:p>
            <a:p>
              <a:r>
                <a:rPr lang="en-US" altLang="ko-KR" sz="7200" b="1" spc="-300" dirty="0">
                  <a:solidFill>
                    <a:schemeClr val="bg2">
                      <a:lumMod val="75000"/>
                      <a:alpha val="30000"/>
                    </a:schemeClr>
                  </a:solidFill>
                </a:rPr>
                <a:t>VERY MATCH!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81464" y="361950"/>
              <a:ext cx="6272038" cy="3416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 b="1" spc="-300" dirty="0">
                  <a:solidFill>
                    <a:schemeClr val="accent1">
                      <a:alpha val="70000"/>
                    </a:schemeClr>
                  </a:solidFill>
                </a:rPr>
                <a:t> THANK</a:t>
              </a:r>
            </a:p>
            <a:p>
              <a:r>
                <a:rPr lang="en-US" altLang="ko-KR" sz="7200" b="1" spc="-300" dirty="0">
                  <a:solidFill>
                    <a:schemeClr val="accent1">
                      <a:alpha val="70000"/>
                    </a:schemeClr>
                  </a:solidFill>
                </a:rPr>
                <a:t> YOU</a:t>
              </a:r>
            </a:p>
            <a:p>
              <a:r>
                <a:rPr lang="en-US" altLang="ko-KR" sz="7200" b="1" spc="-300" dirty="0">
                  <a:solidFill>
                    <a:schemeClr val="accent1">
                      <a:alpha val="70000"/>
                    </a:schemeClr>
                  </a:solidFill>
                </a:rPr>
                <a:t> VERY MATCH!</a:t>
              </a:r>
              <a:endParaRPr lang="ko-KR" altLang="en-US" sz="7200" b="1" spc="-300" dirty="0">
                <a:solidFill>
                  <a:schemeClr val="accent1">
                    <a:alpha val="70000"/>
                  </a:schemeClr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8162925" y="2348030"/>
            <a:ext cx="3376734" cy="1866900"/>
            <a:chOff x="8162925" y="2495550"/>
            <a:chExt cx="3376734" cy="1866900"/>
          </a:xfrm>
        </p:grpSpPr>
        <p:sp>
          <p:nvSpPr>
            <p:cNvPr id="5" name="이등변 삼각형 4"/>
            <p:cNvSpPr/>
            <p:nvPr/>
          </p:nvSpPr>
          <p:spPr>
            <a:xfrm>
              <a:off x="8162925" y="2495550"/>
              <a:ext cx="2165604" cy="1866900"/>
            </a:xfrm>
            <a:prstGeom prst="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>
              <a:off x="9374055" y="2495550"/>
              <a:ext cx="2165604" cy="1866900"/>
            </a:xfrm>
            <a:prstGeom prst="triangl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767EC3F-38A7-827B-8B6A-12B66B3E428C}"/>
              </a:ext>
            </a:extLst>
          </p:cNvPr>
          <p:cNvSpPr txBox="1"/>
          <p:nvPr/>
        </p:nvSpPr>
        <p:spPr>
          <a:xfrm>
            <a:off x="9163799" y="6250572"/>
            <a:ext cx="3028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대덕인재개발원 </a:t>
            </a:r>
            <a:r>
              <a:rPr lang="en-US" altLang="ko-KR" sz="1400" dirty="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305</a:t>
            </a:r>
            <a:r>
              <a:rPr lang="ko-KR" altLang="en-US" sz="1400" dirty="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호 </a:t>
            </a:r>
            <a:r>
              <a:rPr lang="en-US" altLang="ko-KR" sz="1400" dirty="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2</a:t>
            </a:r>
            <a:r>
              <a:rPr lang="ko-KR" altLang="en-US" sz="1400" dirty="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조 최종 프로젝트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0B0315-E522-81E1-D166-0086C7286F43}"/>
              </a:ext>
            </a:extLst>
          </p:cNvPr>
          <p:cNvSpPr txBox="1"/>
          <p:nvPr/>
        </p:nvSpPr>
        <p:spPr>
          <a:xfrm>
            <a:off x="871378" y="4751663"/>
            <a:ext cx="274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구인 구직 시스템 웹 프로젝트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8055F5D-0C35-85D5-ECF0-F29E4B5CC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867" y="2517624"/>
            <a:ext cx="3544254" cy="214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47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7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309974" cy="660429"/>
            <a:chOff x="1188881" y="351819"/>
            <a:chExt cx="1309974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3099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001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프로젝트 개요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13364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기대효과</a:t>
              </a:r>
            </a:p>
          </p:txBody>
        </p:sp>
      </p:grp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23B48114-BCDE-2521-AA0C-BD045E39C4C2}"/>
              </a:ext>
            </a:extLst>
          </p:cNvPr>
          <p:cNvSpPr/>
          <p:nvPr/>
        </p:nvSpPr>
        <p:spPr>
          <a:xfrm>
            <a:off x="2219325" y="1961525"/>
            <a:ext cx="2547791" cy="2547791"/>
          </a:xfrm>
          <a:prstGeom prst="diamond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7E253F01-AAD4-A04C-683C-A2C0B6E84658}"/>
              </a:ext>
            </a:extLst>
          </p:cNvPr>
          <p:cNvSpPr/>
          <p:nvPr/>
        </p:nvSpPr>
        <p:spPr>
          <a:xfrm>
            <a:off x="6123494" y="3274508"/>
            <a:ext cx="2547791" cy="2547791"/>
          </a:xfrm>
          <a:prstGeom prst="diamond">
            <a:avLst/>
          </a:prstGeom>
          <a:solidFill>
            <a:schemeClr val="accent2">
              <a:alpha val="3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3E088672-9831-EBF3-C8E4-E7D01F15109B}"/>
              </a:ext>
            </a:extLst>
          </p:cNvPr>
          <p:cNvSpPr/>
          <p:nvPr/>
        </p:nvSpPr>
        <p:spPr>
          <a:xfrm>
            <a:off x="4822104" y="1973118"/>
            <a:ext cx="2547791" cy="2547791"/>
          </a:xfrm>
          <a:prstGeom prst="diamond">
            <a:avLst/>
          </a:prstGeom>
          <a:solidFill>
            <a:schemeClr val="accent4">
              <a:alpha val="3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416A42EC-1828-540D-20C4-02ED338C2313}"/>
              </a:ext>
            </a:extLst>
          </p:cNvPr>
          <p:cNvSpPr/>
          <p:nvPr/>
        </p:nvSpPr>
        <p:spPr>
          <a:xfrm>
            <a:off x="3520715" y="3265343"/>
            <a:ext cx="2547791" cy="2547791"/>
          </a:xfrm>
          <a:prstGeom prst="diamond">
            <a:avLst/>
          </a:prstGeom>
          <a:solidFill>
            <a:schemeClr val="bg1">
              <a:alpha val="7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6D4BC8A6-1B02-6B36-1F46-A47EA87625A7}"/>
              </a:ext>
            </a:extLst>
          </p:cNvPr>
          <p:cNvSpPr/>
          <p:nvPr/>
        </p:nvSpPr>
        <p:spPr>
          <a:xfrm>
            <a:off x="7424884" y="1973118"/>
            <a:ext cx="2547791" cy="2547791"/>
          </a:xfrm>
          <a:prstGeom prst="diamond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9F7105-90BC-46EA-B02C-ADEE7ADB7C99}"/>
              </a:ext>
            </a:extLst>
          </p:cNvPr>
          <p:cNvSpPr txBox="1"/>
          <p:nvPr/>
        </p:nvSpPr>
        <p:spPr>
          <a:xfrm>
            <a:off x="5644350" y="3074453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컨설팅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66EB57F-CABA-EDCA-6A5B-7E4764481696}"/>
              </a:ext>
            </a:extLst>
          </p:cNvPr>
          <p:cNvSpPr txBox="1"/>
          <p:nvPr/>
        </p:nvSpPr>
        <p:spPr>
          <a:xfrm>
            <a:off x="7000728" y="4348348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클래스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F3926D-9020-8129-0A73-956CCC4F958C}"/>
              </a:ext>
            </a:extLst>
          </p:cNvPr>
          <p:cNvSpPr txBox="1"/>
          <p:nvPr/>
        </p:nvSpPr>
        <p:spPr>
          <a:xfrm>
            <a:off x="8385230" y="3068502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매칭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572F4AB-3C8B-9199-2E17-388D091E8D22}"/>
              </a:ext>
            </a:extLst>
          </p:cNvPr>
          <p:cNvSpPr txBox="1"/>
          <p:nvPr/>
        </p:nvSpPr>
        <p:spPr>
          <a:xfrm>
            <a:off x="2447103" y="3074453"/>
            <a:ext cx="2092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채용 과정 다면평가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B99F328-22E7-870C-7F6F-4C080AAB71CA}"/>
              </a:ext>
            </a:extLst>
          </p:cNvPr>
          <p:cNvSpPr txBox="1"/>
          <p:nvPr/>
        </p:nvSpPr>
        <p:spPr>
          <a:xfrm>
            <a:off x="3738659" y="4348348"/>
            <a:ext cx="2092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기업 투명도 시스템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86B126-1936-745F-EE1D-411050529F49}"/>
              </a:ext>
            </a:extLst>
          </p:cNvPr>
          <p:cNvSpPr txBox="1"/>
          <p:nvPr/>
        </p:nvSpPr>
        <p:spPr>
          <a:xfrm>
            <a:off x="1373896" y="1557753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체계적인 채용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FE14968-9233-676B-4B76-84708D3D4F85}"/>
              </a:ext>
            </a:extLst>
          </p:cNvPr>
          <p:cNvGrpSpPr/>
          <p:nvPr/>
        </p:nvGrpSpPr>
        <p:grpSpPr>
          <a:xfrm>
            <a:off x="1477015" y="2020947"/>
            <a:ext cx="2043700" cy="634001"/>
            <a:chOff x="2820400" y="3897565"/>
            <a:chExt cx="2043700" cy="634001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EEAB4223-AA4D-4423-2370-4E432A59BB21}"/>
                </a:ext>
              </a:extLst>
            </p:cNvPr>
            <p:cNvGrpSpPr/>
            <p:nvPr/>
          </p:nvGrpSpPr>
          <p:grpSpPr>
            <a:xfrm>
              <a:off x="2820400" y="3897565"/>
              <a:ext cx="1955800" cy="508001"/>
              <a:chOff x="2400300" y="4470399"/>
              <a:chExt cx="1955800" cy="508001"/>
            </a:xfrm>
          </p:grpSpPr>
          <p:cxnSp>
            <p:nvCxnSpPr>
              <p:cNvPr id="51" name="직선 연결선 30">
                <a:extLst>
                  <a:ext uri="{FF2B5EF4-FFF2-40B4-BE49-F238E27FC236}">
                    <a16:creationId xmlns:a16="http://schemas.microsoft.com/office/drawing/2014/main" id="{78F82438-6998-564E-BE49-B79A29412DC3}"/>
                  </a:ext>
                </a:extLst>
              </p:cNvPr>
              <p:cNvCxnSpPr/>
              <p:nvPr/>
            </p:nvCxnSpPr>
            <p:spPr>
              <a:xfrm>
                <a:off x="2400300" y="4470399"/>
                <a:ext cx="1638300" cy="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21">
                <a:extLst>
                  <a:ext uri="{FF2B5EF4-FFF2-40B4-BE49-F238E27FC236}">
                    <a16:creationId xmlns:a16="http://schemas.microsoft.com/office/drawing/2014/main" id="{2FC7111F-51F0-0EDD-62E2-C9EA58690D0F}"/>
                  </a:ext>
                </a:extLst>
              </p:cNvPr>
              <p:cNvCxnSpPr/>
              <p:nvPr/>
            </p:nvCxnSpPr>
            <p:spPr>
              <a:xfrm>
                <a:off x="4038600" y="4470399"/>
                <a:ext cx="317500" cy="508001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3A3D177E-9F39-0180-59CF-3B9040005A4B}"/>
                </a:ext>
              </a:extLst>
            </p:cNvPr>
            <p:cNvSpPr/>
            <p:nvPr/>
          </p:nvSpPr>
          <p:spPr>
            <a:xfrm>
              <a:off x="4712700" y="4380166"/>
              <a:ext cx="151400" cy="151400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7FC8C5CB-C61E-B463-F660-93AD5E372548}"/>
              </a:ext>
            </a:extLst>
          </p:cNvPr>
          <p:cNvSpPr txBox="1"/>
          <p:nvPr/>
        </p:nvSpPr>
        <p:spPr>
          <a:xfrm>
            <a:off x="2207708" y="5431353"/>
            <a:ext cx="1726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부정</a:t>
            </a:r>
            <a:r>
              <a:rPr lang="en-US" altLang="ko-KR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,</a:t>
            </a:r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비리 타파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22F3A3B-239B-4AC7-4616-28FDC7BE47CB}"/>
              </a:ext>
            </a:extLst>
          </p:cNvPr>
          <p:cNvGrpSpPr/>
          <p:nvPr/>
        </p:nvGrpSpPr>
        <p:grpSpPr>
          <a:xfrm flipV="1">
            <a:off x="2310827" y="5300248"/>
            <a:ext cx="2043700" cy="594300"/>
            <a:chOff x="2820400" y="3897565"/>
            <a:chExt cx="2043700" cy="634001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3D98B00A-BD29-6939-2797-BC61EB71A7AB}"/>
                </a:ext>
              </a:extLst>
            </p:cNvPr>
            <p:cNvGrpSpPr/>
            <p:nvPr/>
          </p:nvGrpSpPr>
          <p:grpSpPr>
            <a:xfrm>
              <a:off x="2820400" y="3897565"/>
              <a:ext cx="1955800" cy="508001"/>
              <a:chOff x="2400300" y="4470399"/>
              <a:chExt cx="1955800" cy="508001"/>
            </a:xfrm>
          </p:grpSpPr>
          <p:cxnSp>
            <p:nvCxnSpPr>
              <p:cNvPr id="57" name="직선 연결선 30">
                <a:extLst>
                  <a:ext uri="{FF2B5EF4-FFF2-40B4-BE49-F238E27FC236}">
                    <a16:creationId xmlns:a16="http://schemas.microsoft.com/office/drawing/2014/main" id="{ECB8FBFB-91A2-939A-4A55-3F182C2DC780}"/>
                  </a:ext>
                </a:extLst>
              </p:cNvPr>
              <p:cNvCxnSpPr/>
              <p:nvPr/>
            </p:nvCxnSpPr>
            <p:spPr>
              <a:xfrm>
                <a:off x="2400300" y="4470399"/>
                <a:ext cx="1638300" cy="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21">
                <a:extLst>
                  <a:ext uri="{FF2B5EF4-FFF2-40B4-BE49-F238E27FC236}">
                    <a16:creationId xmlns:a16="http://schemas.microsoft.com/office/drawing/2014/main" id="{80CA2F40-95B7-354D-3550-E53988CC1723}"/>
                  </a:ext>
                </a:extLst>
              </p:cNvPr>
              <p:cNvCxnSpPr/>
              <p:nvPr/>
            </p:nvCxnSpPr>
            <p:spPr>
              <a:xfrm>
                <a:off x="4038600" y="4470399"/>
                <a:ext cx="317500" cy="508001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986FB9A1-8356-F6C4-90BB-E06C97516BBA}"/>
                </a:ext>
              </a:extLst>
            </p:cNvPr>
            <p:cNvSpPr/>
            <p:nvPr/>
          </p:nvSpPr>
          <p:spPr>
            <a:xfrm>
              <a:off x="4712700" y="4380166"/>
              <a:ext cx="151400" cy="151400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F7969813-67C1-D43C-974F-AA8B7B5677FE}"/>
              </a:ext>
            </a:extLst>
          </p:cNvPr>
          <p:cNvSpPr txBox="1"/>
          <p:nvPr/>
        </p:nvSpPr>
        <p:spPr>
          <a:xfrm>
            <a:off x="4016446" y="1343656"/>
            <a:ext cx="1871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구직자 불안 해소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E7FA428-4A3B-2359-9B76-4E8FF41F5ED4}"/>
              </a:ext>
            </a:extLst>
          </p:cNvPr>
          <p:cNvGrpSpPr/>
          <p:nvPr/>
        </p:nvGrpSpPr>
        <p:grpSpPr>
          <a:xfrm>
            <a:off x="4119565" y="1806850"/>
            <a:ext cx="2043700" cy="634001"/>
            <a:chOff x="2820400" y="3897565"/>
            <a:chExt cx="2043700" cy="634001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841B7F7A-8065-3640-7B3A-721E8004187C}"/>
                </a:ext>
              </a:extLst>
            </p:cNvPr>
            <p:cNvGrpSpPr/>
            <p:nvPr/>
          </p:nvGrpSpPr>
          <p:grpSpPr>
            <a:xfrm>
              <a:off x="2820400" y="3897565"/>
              <a:ext cx="1955800" cy="508001"/>
              <a:chOff x="2400300" y="4470399"/>
              <a:chExt cx="1955800" cy="508001"/>
            </a:xfrm>
          </p:grpSpPr>
          <p:cxnSp>
            <p:nvCxnSpPr>
              <p:cNvPr id="63" name="직선 연결선 30">
                <a:extLst>
                  <a:ext uri="{FF2B5EF4-FFF2-40B4-BE49-F238E27FC236}">
                    <a16:creationId xmlns:a16="http://schemas.microsoft.com/office/drawing/2014/main" id="{12CF7015-DD6C-F393-702C-5AB2BAA10DF7}"/>
                  </a:ext>
                </a:extLst>
              </p:cNvPr>
              <p:cNvCxnSpPr/>
              <p:nvPr/>
            </p:nvCxnSpPr>
            <p:spPr>
              <a:xfrm>
                <a:off x="2400300" y="4470399"/>
                <a:ext cx="1638300" cy="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21">
                <a:extLst>
                  <a:ext uri="{FF2B5EF4-FFF2-40B4-BE49-F238E27FC236}">
                    <a16:creationId xmlns:a16="http://schemas.microsoft.com/office/drawing/2014/main" id="{61C7B3E3-6AB8-6F40-A7A7-4B5C70AB771D}"/>
                  </a:ext>
                </a:extLst>
              </p:cNvPr>
              <p:cNvCxnSpPr/>
              <p:nvPr/>
            </p:nvCxnSpPr>
            <p:spPr>
              <a:xfrm>
                <a:off x="4038600" y="4470399"/>
                <a:ext cx="317500" cy="508001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6F69455D-201A-D60C-A75D-DE6463323776}"/>
                </a:ext>
              </a:extLst>
            </p:cNvPr>
            <p:cNvSpPr/>
            <p:nvPr/>
          </p:nvSpPr>
          <p:spPr>
            <a:xfrm>
              <a:off x="4712700" y="4380166"/>
              <a:ext cx="151400" cy="151400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E01C71CD-EBB8-3610-732E-2915B03B841E}"/>
              </a:ext>
            </a:extLst>
          </p:cNvPr>
          <p:cNvSpPr txBox="1"/>
          <p:nvPr/>
        </p:nvSpPr>
        <p:spPr>
          <a:xfrm flipH="1">
            <a:off x="7779630" y="5676232"/>
            <a:ext cx="1994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기술 능력 향상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041D4DF9-E7A7-CA75-6FB6-5D1A96CF94F8}"/>
              </a:ext>
            </a:extLst>
          </p:cNvPr>
          <p:cNvGrpSpPr/>
          <p:nvPr/>
        </p:nvGrpSpPr>
        <p:grpSpPr>
          <a:xfrm flipH="1" flipV="1">
            <a:off x="7369894" y="5534313"/>
            <a:ext cx="2007785" cy="594300"/>
            <a:chOff x="2820400" y="3897565"/>
            <a:chExt cx="2043700" cy="634001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D77E5350-C3C6-230B-35C1-45474C45630F}"/>
                </a:ext>
              </a:extLst>
            </p:cNvPr>
            <p:cNvGrpSpPr/>
            <p:nvPr/>
          </p:nvGrpSpPr>
          <p:grpSpPr>
            <a:xfrm>
              <a:off x="2820400" y="3897565"/>
              <a:ext cx="1955800" cy="508001"/>
              <a:chOff x="2400300" y="4470399"/>
              <a:chExt cx="1955800" cy="508001"/>
            </a:xfrm>
          </p:grpSpPr>
          <p:cxnSp>
            <p:nvCxnSpPr>
              <p:cNvPr id="75" name="직선 연결선 30">
                <a:extLst>
                  <a:ext uri="{FF2B5EF4-FFF2-40B4-BE49-F238E27FC236}">
                    <a16:creationId xmlns:a16="http://schemas.microsoft.com/office/drawing/2014/main" id="{1BED4B6A-DE9F-AD89-B8D5-AF3FF2A88DA9}"/>
                  </a:ext>
                </a:extLst>
              </p:cNvPr>
              <p:cNvCxnSpPr/>
              <p:nvPr/>
            </p:nvCxnSpPr>
            <p:spPr>
              <a:xfrm>
                <a:off x="2400300" y="4470399"/>
                <a:ext cx="1638300" cy="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21">
                <a:extLst>
                  <a:ext uri="{FF2B5EF4-FFF2-40B4-BE49-F238E27FC236}">
                    <a16:creationId xmlns:a16="http://schemas.microsoft.com/office/drawing/2014/main" id="{F216809C-33F1-4755-DAF1-68AAC828E194}"/>
                  </a:ext>
                </a:extLst>
              </p:cNvPr>
              <p:cNvCxnSpPr/>
              <p:nvPr/>
            </p:nvCxnSpPr>
            <p:spPr>
              <a:xfrm>
                <a:off x="4038600" y="4470399"/>
                <a:ext cx="317500" cy="508001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1D261D57-0CCF-E7F6-5172-B1D1DFB43B07}"/>
                </a:ext>
              </a:extLst>
            </p:cNvPr>
            <p:cNvSpPr/>
            <p:nvPr/>
          </p:nvSpPr>
          <p:spPr>
            <a:xfrm>
              <a:off x="4712700" y="4380166"/>
              <a:ext cx="151400" cy="151400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085A9BB8-D404-0D6A-AE69-5C5C49997B41}"/>
              </a:ext>
            </a:extLst>
          </p:cNvPr>
          <p:cNvSpPr txBox="1"/>
          <p:nvPr/>
        </p:nvSpPr>
        <p:spPr>
          <a:xfrm flipH="1">
            <a:off x="9186093" y="1473053"/>
            <a:ext cx="2171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적성</a:t>
            </a:r>
            <a:r>
              <a:rPr lang="en-US" altLang="ko-KR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,</a:t>
            </a:r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적합도 향상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FDDBD82-D3B2-C4BC-0B00-927195703C4C}"/>
              </a:ext>
            </a:extLst>
          </p:cNvPr>
          <p:cNvGrpSpPr/>
          <p:nvPr/>
        </p:nvGrpSpPr>
        <p:grpSpPr>
          <a:xfrm flipH="1">
            <a:off x="8818983" y="1951234"/>
            <a:ext cx="1896001" cy="634001"/>
            <a:chOff x="2820400" y="3897565"/>
            <a:chExt cx="2043700" cy="634001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B8235109-BAFD-1037-6D15-E375D0BB4677}"/>
                </a:ext>
              </a:extLst>
            </p:cNvPr>
            <p:cNvGrpSpPr/>
            <p:nvPr/>
          </p:nvGrpSpPr>
          <p:grpSpPr>
            <a:xfrm>
              <a:off x="2820400" y="3897565"/>
              <a:ext cx="1955800" cy="508001"/>
              <a:chOff x="2400300" y="4470399"/>
              <a:chExt cx="1955800" cy="508001"/>
            </a:xfrm>
          </p:grpSpPr>
          <p:cxnSp>
            <p:nvCxnSpPr>
              <p:cNvPr id="81" name="직선 연결선 30">
                <a:extLst>
                  <a:ext uri="{FF2B5EF4-FFF2-40B4-BE49-F238E27FC236}">
                    <a16:creationId xmlns:a16="http://schemas.microsoft.com/office/drawing/2014/main" id="{B9C1D044-A2AF-03C9-022B-84B8F93EC8F3}"/>
                  </a:ext>
                </a:extLst>
              </p:cNvPr>
              <p:cNvCxnSpPr/>
              <p:nvPr/>
            </p:nvCxnSpPr>
            <p:spPr>
              <a:xfrm>
                <a:off x="2400300" y="4470399"/>
                <a:ext cx="1638300" cy="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21">
                <a:extLst>
                  <a:ext uri="{FF2B5EF4-FFF2-40B4-BE49-F238E27FC236}">
                    <a16:creationId xmlns:a16="http://schemas.microsoft.com/office/drawing/2014/main" id="{4AE849C6-2FC0-93F5-96DB-F0AC4FFD40DA}"/>
                  </a:ext>
                </a:extLst>
              </p:cNvPr>
              <p:cNvCxnSpPr/>
              <p:nvPr/>
            </p:nvCxnSpPr>
            <p:spPr>
              <a:xfrm>
                <a:off x="4038600" y="4470399"/>
                <a:ext cx="317500" cy="508001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09689C3A-BF15-CBE9-8FDF-3AA0F6ED0272}"/>
                </a:ext>
              </a:extLst>
            </p:cNvPr>
            <p:cNvSpPr/>
            <p:nvPr/>
          </p:nvSpPr>
          <p:spPr>
            <a:xfrm>
              <a:off x="4712700" y="4380166"/>
              <a:ext cx="151400" cy="151400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422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6819265" y="168275"/>
            <a:ext cx="5887484" cy="6447919"/>
            <a:chOff x="6819265" y="168275"/>
            <a:chExt cx="5887484" cy="6447919"/>
          </a:xfrm>
        </p:grpSpPr>
        <p:sp>
          <p:nvSpPr>
            <p:cNvPr id="4" name="텍스트 상자 3"/>
            <p:cNvSpPr txBox="1">
              <a:spLocks/>
            </p:cNvSpPr>
            <p:nvPr/>
          </p:nvSpPr>
          <p:spPr>
            <a:xfrm>
              <a:off x="8463280" y="168275"/>
              <a:ext cx="4243469" cy="6447919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41300" spc="-150">
                  <a:solidFill>
                    <a:schemeClr val="accent4">
                      <a:alpha val="20017"/>
                    </a:schemeClr>
                  </a:solidFill>
                  <a:latin typeface="YiSunShin Dotum B" panose="02020603020101020101" pitchFamily="18" charset="-127"/>
                  <a:ea typeface="YiSunShin Dotum B" panose="02020603020101020101" pitchFamily="18" charset="-127"/>
                </a:rPr>
                <a:t>A</a:t>
              </a:r>
              <a:endParaRPr lang="ko-KR" altLang="en-US" sz="41300">
                <a:solidFill>
                  <a:schemeClr val="accent4">
                    <a:alpha val="20017"/>
                  </a:schemeClr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endParaRPr>
            </a:p>
          </p:txBody>
        </p:sp>
        <p:sp>
          <p:nvSpPr>
            <p:cNvPr id="5" name="텍스트 상자 4"/>
            <p:cNvSpPr txBox="1">
              <a:spLocks/>
            </p:cNvSpPr>
            <p:nvPr/>
          </p:nvSpPr>
          <p:spPr>
            <a:xfrm>
              <a:off x="6819265" y="168275"/>
              <a:ext cx="4243469" cy="6447919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41300" spc="-150">
                  <a:solidFill>
                    <a:schemeClr val="accent2">
                      <a:alpha val="60052"/>
                    </a:schemeClr>
                  </a:solidFill>
                  <a:latin typeface="YiSunShin Dotum B" panose="02020603020101020101" pitchFamily="18" charset="-127"/>
                  <a:ea typeface="YiSunShin Dotum B" panose="02020603020101020101" pitchFamily="18" charset="-127"/>
                </a:rPr>
                <a:t>A</a:t>
              </a:r>
              <a:endParaRPr lang="ko-KR" altLang="en-US" sz="41300">
                <a:solidFill>
                  <a:schemeClr val="accent2">
                    <a:alpha val="60052"/>
                  </a:schemeClr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endParaRPr>
            </a:p>
          </p:txBody>
        </p:sp>
      </p:grpSp>
      <p:sp>
        <p:nvSpPr>
          <p:cNvPr id="6" name="텍스트 상자 5"/>
          <p:cNvSpPr txBox="1">
            <a:spLocks/>
          </p:cNvSpPr>
          <p:nvPr/>
        </p:nvSpPr>
        <p:spPr>
          <a:xfrm>
            <a:off x="489585" y="2286000"/>
            <a:ext cx="1947969" cy="1200329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7200" b="1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002</a:t>
            </a:r>
            <a:endParaRPr lang="ko-KR" altLang="en-US" sz="7200" b="1">
              <a:solidFill>
                <a:schemeClr val="tx2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>
            <a:off x="533400" y="3549650"/>
            <a:ext cx="1999265" cy="58477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 spc="300" dirty="0" err="1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팀</a:t>
            </a:r>
            <a:r>
              <a:rPr lang="en-US" sz="3200" spc="300" dirty="0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 </a:t>
            </a:r>
            <a:r>
              <a:rPr sz="3200" spc="300" dirty="0" err="1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및</a:t>
            </a:r>
            <a:r>
              <a:rPr sz="3200" spc="300" dirty="0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 </a:t>
            </a:r>
            <a:r>
              <a:rPr sz="3200" spc="300" dirty="0" err="1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역할</a:t>
            </a:r>
            <a:endParaRPr lang="ko-KR" altLang="en-US" sz="3200" spc="300" dirty="0">
              <a:solidFill>
                <a:schemeClr val="tx2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cxnSp>
        <p:nvCxnSpPr>
          <p:cNvPr id="18" name="도형 17"/>
          <p:cNvCxnSpPr/>
          <p:nvPr/>
        </p:nvCxnSpPr>
        <p:spPr>
          <a:xfrm>
            <a:off x="489585" y="3392805"/>
            <a:ext cx="6975475" cy="635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텍스트 상자 21"/>
          <p:cNvSpPr txBox="1">
            <a:spLocks/>
          </p:cNvSpPr>
          <p:nvPr/>
        </p:nvSpPr>
        <p:spPr>
          <a:xfrm>
            <a:off x="5175250" y="3089910"/>
            <a:ext cx="184731" cy="25391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50">
              <a:solidFill>
                <a:srgbClr val="000000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도형 4"/>
          <p:cNvSpPr>
            <a:spLocks/>
          </p:cNvSpPr>
          <p:nvPr/>
        </p:nvSpPr>
        <p:spPr>
          <a:xfrm rot="0">
            <a:off x="7066280" y="1416685"/>
            <a:ext cx="4295775" cy="2442845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2" name="도형 11"/>
          <p:cNvCxnSpPr/>
          <p:nvPr/>
        </p:nvCxnSpPr>
        <p:spPr>
          <a:xfrm>
            <a:off x="1188720" y="273050"/>
            <a:ext cx="10667365" cy="635"/>
          </a:xfrm>
          <a:prstGeom prst="line">
            <a:avLst/>
          </a:prstGeom>
          <a:ln w="190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도형 12"/>
          <p:cNvSpPr>
            <a:spLocks/>
          </p:cNvSpPr>
          <p:nvPr/>
        </p:nvSpPr>
        <p:spPr>
          <a:xfrm>
            <a:off x="266065" y="244475"/>
            <a:ext cx="720725" cy="720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4" name="텍스트 상자 13"/>
          <p:cNvSpPr txBox="1">
            <a:spLocks/>
          </p:cNvSpPr>
          <p:nvPr/>
        </p:nvSpPr>
        <p:spPr>
          <a:xfrm>
            <a:off x="490220" y="323215"/>
            <a:ext cx="259715" cy="58420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720" y="351790"/>
            <a:ext cx="1654810" cy="678815"/>
            <a:chOff x="1188720" y="351790"/>
            <a:chExt cx="1654810" cy="678815"/>
          </a:xfrm>
        </p:grpSpPr>
        <p:sp>
          <p:nvSpPr>
            <p:cNvPr id="18" name="텍스트 상자 17"/>
            <p:cNvSpPr txBox="1">
              <a:spLocks/>
            </p:cNvSpPr>
            <p:nvPr/>
          </p:nvSpPr>
          <p:spPr>
            <a:xfrm>
              <a:off x="1188720" y="351790"/>
              <a:ext cx="1654810" cy="276860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200">
                  <a:solidFill>
                    <a:srgbClr val="000000"/>
                  </a:solidFill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002 팀소개 및 역할 소개</a:t>
              </a:r>
              <a:endParaRPr lang="ko-KR" altLang="en-US" sz="1200">
                <a:solidFill>
                  <a:srgbClr val="00000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  <p:sp>
          <p:nvSpPr>
            <p:cNvPr id="19" name="텍스트 상자 18"/>
            <p:cNvSpPr txBox="1">
              <a:spLocks/>
            </p:cNvSpPr>
            <p:nvPr/>
          </p:nvSpPr>
          <p:spPr>
            <a:xfrm>
              <a:off x="1224280" y="599440"/>
              <a:ext cx="1607820" cy="431165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2200">
                  <a:solidFill>
                    <a:srgbClr val="000000"/>
                  </a:solidFill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땡큐베리매치</a:t>
              </a:r>
              <a:endParaRPr lang="ko-KR" altLang="en-US" sz="2200">
                <a:solidFill>
                  <a:srgbClr val="00000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501015" y="3880485"/>
          <a:ext cx="1473200" cy="172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3200"/>
              </a:tblGrid>
              <a:tr h="891540">
                <a:tc>
                  <a:txBody>
                    <a:bodyPr/>
                    <a:lstStyle/>
                    <a:p>
                      <a:pPr marL="0" indent="0" algn="ctr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3600" kern="1200" b="1">
                          <a:solidFill>
                            <a:schemeClr val="tx1"/>
                          </a:solidFill>
                          <a:latin typeface="YiSunShin Dotum M" charset="0"/>
                          <a:ea typeface="YiSunShin Dotum M" charset="0"/>
                        </a:rPr>
                        <a:t>최경수</a:t>
                      </a:r>
                      <a:endParaRPr lang="ko-KR" altLang="en-US" sz="3600" kern="1200" b="1">
                        <a:solidFill>
                          <a:schemeClr val="tx1"/>
                        </a:solidFill>
                        <a:latin typeface="YiSunShin Dotum M" charset="0"/>
                        <a:ea typeface="YiSunShin Dotum M" charset="0"/>
                      </a:endParaRPr>
                    </a:p>
                    <a:p>
                      <a:pPr marL="0" indent="0" algn="ctr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600" kern="1200" b="1">
                          <a:solidFill>
                            <a:schemeClr val="tx1"/>
                          </a:solidFill>
                          <a:latin typeface="YiSunShin Dotum M" charset="0"/>
                          <a:ea typeface="YiSunShin Dotum M" charset="0"/>
                        </a:rPr>
                        <a:t>PL</a:t>
                      </a:r>
                      <a:endParaRPr lang="ko-KR" altLang="en-US" sz="1600" kern="1200" b="1">
                        <a:solidFill>
                          <a:schemeClr val="tx1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830580">
                <a:tc>
                  <a:txBody>
                    <a:bodyPr/>
                    <a:lstStyle/>
                    <a:p>
                      <a:pPr marL="0" indent="0" algn="ctr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60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  <a:p>
                      <a:pPr marL="0" indent="0" algn="ctr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600" kern="1200">
                          <a:solidFill>
                            <a:srgbClr val="000000"/>
                          </a:solidFill>
                          <a:latin typeface="YiSunShin Dotum M" charset="0"/>
                          <a:ea typeface="YiSunShin Dotum M" charset="0"/>
                        </a:rPr>
                        <a:t>프로젝트</a:t>
                      </a:r>
                      <a:r>
                        <a:rPr sz="1600" kern="1200">
                          <a:solidFill>
                            <a:srgbClr val="000000"/>
                          </a:solidFill>
                          <a:latin typeface="YiSunShin Dotum M" charset="0"/>
                          <a:ea typeface="YiSunShin Dotum M" charset="0"/>
                        </a:rPr>
                        <a:t> 총괄</a:t>
                      </a:r>
                      <a:endParaRPr lang="ko-KR" altLang="en-US" sz="160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  <a:p>
                      <a:pPr marL="0" indent="0" algn="ctr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60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/>
        </p:nvGraphicFramePr>
        <p:xfrm>
          <a:off x="4347210" y="3880485"/>
          <a:ext cx="1533525" cy="1968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525"/>
              </a:tblGrid>
              <a:tr h="891540">
                <a:tc>
                  <a:txBody>
                    <a:bodyPr/>
                    <a:lstStyle/>
                    <a:p>
                      <a:pPr marL="0" indent="0" algn="ctr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3600" kern="1200" b="1">
                          <a:solidFill>
                            <a:schemeClr val="tx1"/>
                          </a:solidFill>
                          <a:latin typeface="YiSunShin Dotum M" charset="0"/>
                          <a:ea typeface="YiSunShin Dotum M" charset="0"/>
                        </a:rPr>
                        <a:t>양서연</a:t>
                      </a:r>
                      <a:endParaRPr lang="ko-KR" altLang="en-US" sz="3600" kern="1200" b="1">
                        <a:solidFill>
                          <a:schemeClr val="tx1"/>
                        </a:solidFill>
                        <a:latin typeface="YiSunShin Dotum M" charset="0"/>
                        <a:ea typeface="YiSunShin Dotum M" charset="0"/>
                      </a:endParaRPr>
                    </a:p>
                    <a:p>
                      <a:pPr marL="0" indent="0" algn="ctr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600" kern="1200" b="1">
                          <a:solidFill>
                            <a:schemeClr val="tx1"/>
                          </a:solidFill>
                          <a:latin typeface="YiSunShin Dotum M" charset="0"/>
                          <a:ea typeface="YiSunShin Dotum M" charset="0"/>
                        </a:rPr>
                        <a:t>DA</a:t>
                      </a:r>
                      <a:endParaRPr lang="ko-KR" altLang="en-US" sz="1600" kern="1200" b="1">
                        <a:solidFill>
                          <a:schemeClr val="tx1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1076960">
                <a:tc>
                  <a:txBody>
                    <a:bodyPr/>
                    <a:lstStyle/>
                    <a:p>
                      <a:pPr marL="0" indent="0" algn="ctr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60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  <a:p>
                      <a:pPr marL="0" indent="0" algn="ctr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600" kern="1200">
                          <a:solidFill>
                            <a:srgbClr val="000000"/>
                          </a:solidFill>
                          <a:latin typeface="YiSunShin Dotum M" charset="0"/>
                          <a:ea typeface="YiSunShin Dotum M" charset="0"/>
                        </a:rPr>
                        <a:t>DB 설계 &amp; ERD모델링</a:t>
                      </a:r>
                      <a:endParaRPr lang="ko-KR" altLang="en-US" sz="160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  <a:p>
                      <a:pPr marL="0" indent="0" algn="ctr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60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5" name="표 34"/>
          <p:cNvGraphicFramePr>
            <a:graphicFrameLocks noGrp="1"/>
          </p:cNvGraphicFramePr>
          <p:nvPr/>
        </p:nvGraphicFramePr>
        <p:xfrm>
          <a:off x="8030210" y="3880485"/>
          <a:ext cx="1533525" cy="1968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525"/>
              </a:tblGrid>
              <a:tr h="891540">
                <a:tc>
                  <a:txBody>
                    <a:bodyPr/>
                    <a:lstStyle/>
                    <a:p>
                      <a:pPr marL="0" indent="0" algn="ctr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3600" kern="1200" b="1">
                          <a:solidFill>
                            <a:schemeClr val="tx1"/>
                          </a:solidFill>
                          <a:latin typeface="YiSunShin Dotum M" charset="0"/>
                          <a:ea typeface="YiSunShin Dotum M" charset="0"/>
                        </a:rPr>
                        <a:t>임채리</a:t>
                      </a:r>
                      <a:endParaRPr lang="ko-KR" altLang="en-US" sz="3600" kern="1200" b="1">
                        <a:solidFill>
                          <a:schemeClr val="tx1"/>
                        </a:solidFill>
                        <a:latin typeface="YiSunShin Dotum M" charset="0"/>
                        <a:ea typeface="YiSunShin Dotum M" charset="0"/>
                      </a:endParaRPr>
                    </a:p>
                    <a:p>
                      <a:pPr marL="0" indent="0" algn="ctr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600" kern="1200" b="1">
                          <a:solidFill>
                            <a:schemeClr val="tx1"/>
                          </a:solidFill>
                          <a:latin typeface="YiSunShin Dotum M" charset="0"/>
                          <a:ea typeface="YiSunShin Dotum M" charset="0"/>
                        </a:rPr>
                        <a:t>BA </a:t>
                      </a:r>
                      <a:endParaRPr lang="ko-KR" altLang="en-US" sz="1600" kern="1200" b="1">
                        <a:solidFill>
                          <a:schemeClr val="tx1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1076960">
                <a:tc>
                  <a:txBody>
                    <a:bodyPr/>
                    <a:lstStyle/>
                    <a:p>
                      <a:pPr marL="0" indent="0" algn="ctr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60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  <a:p>
                      <a:pPr marL="0" indent="0" algn="ctr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600" kern="1200">
                          <a:solidFill>
                            <a:srgbClr val="000000"/>
                          </a:solidFill>
                          <a:latin typeface="YiSunShin Dotum M" charset="0"/>
                          <a:ea typeface="YiSunShin Dotum M" charset="0"/>
                        </a:rPr>
                        <a:t>비즈니스 관점 </a:t>
                      </a:r>
                      <a:endParaRPr lang="ko-KR" altLang="en-US" sz="160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  <a:p>
                      <a:pPr marL="0" indent="0" algn="ctr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600" kern="1200">
                          <a:solidFill>
                            <a:srgbClr val="000000"/>
                          </a:solidFill>
                          <a:latin typeface="YiSunShin Dotum M" charset="0"/>
                          <a:ea typeface="YiSunShin Dotum M" charset="0"/>
                        </a:rPr>
                        <a:t>프로세스 설계</a:t>
                      </a:r>
                      <a:endParaRPr lang="ko-KR" altLang="en-US" sz="160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  <a:p>
                      <a:pPr marL="0" indent="0" algn="ctr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60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/>
        </p:nvGraphicFramePr>
        <p:xfrm>
          <a:off x="9890760" y="3880485"/>
          <a:ext cx="1544955" cy="172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955"/>
              </a:tblGrid>
              <a:tr h="891540">
                <a:tc>
                  <a:txBody>
                    <a:bodyPr/>
                    <a:lstStyle/>
                    <a:p>
                      <a:pPr marL="0" indent="0" algn="ctr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3600" kern="1200" b="1">
                          <a:solidFill>
                            <a:schemeClr val="tx1"/>
                          </a:solidFill>
                          <a:latin typeface="YiSunShin Dotum M" charset="0"/>
                          <a:ea typeface="YiSunShin Dotum M" charset="0"/>
                        </a:rPr>
                        <a:t>윤호연</a:t>
                      </a:r>
                      <a:endParaRPr lang="ko-KR" altLang="en-US" sz="3600" kern="1200" b="1">
                        <a:solidFill>
                          <a:schemeClr val="tx1"/>
                        </a:solidFill>
                        <a:latin typeface="YiSunShin Dotum M" charset="0"/>
                        <a:ea typeface="YiSunShin Dotum M" charset="0"/>
                      </a:endParaRPr>
                    </a:p>
                    <a:p>
                      <a:pPr marL="0" indent="0" algn="ctr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600" kern="1200" b="1">
                          <a:solidFill>
                            <a:schemeClr val="tx1"/>
                          </a:solidFill>
                          <a:latin typeface="YiSunShin Dotum M" charset="0"/>
                          <a:ea typeface="YiSunShin Dotum M" charset="0"/>
                        </a:rPr>
                        <a:t>UA</a:t>
                      </a:r>
                      <a:endParaRPr lang="ko-KR" altLang="en-US" sz="1600" kern="1200" b="1">
                        <a:solidFill>
                          <a:schemeClr val="tx1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830580">
                <a:tc>
                  <a:txBody>
                    <a:bodyPr/>
                    <a:lstStyle/>
                    <a:p>
                      <a:pPr marL="0" indent="0" algn="ctr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60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  <a:p>
                      <a:pPr marL="0" indent="0" algn="ctr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600" kern="1200">
                          <a:solidFill>
                            <a:srgbClr val="000000"/>
                          </a:solidFill>
                          <a:latin typeface="YiSunShin Dotum M" charset="0"/>
                          <a:ea typeface="YiSunShin Dotum M" charset="0"/>
                        </a:rPr>
                        <a:t>화면 설계&amp;구현</a:t>
                      </a:r>
                      <a:endParaRPr lang="ko-KR" altLang="en-US" sz="160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  <a:p>
                      <a:pPr marL="0" indent="0" algn="ctr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60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/>
        </p:nvGraphicFramePr>
        <p:xfrm>
          <a:off x="2260600" y="3880485"/>
          <a:ext cx="1727835" cy="1968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7835"/>
              </a:tblGrid>
              <a:tr h="891540">
                <a:tc>
                  <a:txBody>
                    <a:bodyPr/>
                    <a:lstStyle/>
                    <a:p>
                      <a:pPr marL="0" indent="0" algn="ctr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3600" kern="1200" b="1">
                          <a:solidFill>
                            <a:schemeClr val="tx1"/>
                          </a:solidFill>
                          <a:latin typeface="YiSunShin Dotum M" charset="0"/>
                          <a:ea typeface="YiSunShin Dotum M" charset="0"/>
                        </a:rPr>
                        <a:t>허근주</a:t>
                      </a:r>
                      <a:endParaRPr lang="ko-KR" altLang="en-US" sz="3600" kern="1200" b="1">
                        <a:solidFill>
                          <a:schemeClr val="tx1"/>
                        </a:solidFill>
                        <a:latin typeface="YiSunShin Dotum M" charset="0"/>
                        <a:ea typeface="YiSunShin Dotum M" charset="0"/>
                      </a:endParaRPr>
                    </a:p>
                    <a:p>
                      <a:pPr marL="0" indent="0" algn="ctr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600" kern="1200" b="1">
                          <a:solidFill>
                            <a:schemeClr val="tx1"/>
                          </a:solidFill>
                          <a:latin typeface="YiSunShin Dotum M" charset="0"/>
                          <a:ea typeface="YiSunShin Dotum M" charset="0"/>
                        </a:rPr>
                        <a:t>TA</a:t>
                      </a:r>
                      <a:endParaRPr lang="ko-KR" altLang="en-US" sz="1600" kern="1200" b="1">
                        <a:solidFill>
                          <a:schemeClr val="tx1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1076960">
                <a:tc>
                  <a:txBody>
                    <a:bodyPr/>
                    <a:lstStyle/>
                    <a:p>
                      <a:pPr marL="0" indent="0" algn="ctr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60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  <a:p>
                      <a:pPr marL="0" indent="0" algn="ctr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600" kern="1200">
                          <a:solidFill>
                            <a:srgbClr val="000000"/>
                          </a:solidFill>
                          <a:latin typeface="YiSunShin Dotum M" charset="0"/>
                          <a:ea typeface="YiSunShin Dotum M" charset="0"/>
                        </a:rPr>
                        <a:t>하드웨어&amp;네트워크 구축</a:t>
                      </a:r>
                      <a:endParaRPr lang="ko-KR" altLang="en-US" sz="160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  <a:p>
                      <a:pPr marL="0" indent="0" algn="ctr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60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8" name="표 37"/>
          <p:cNvGraphicFramePr>
            <a:graphicFrameLocks noGrp="1"/>
          </p:cNvGraphicFramePr>
          <p:nvPr/>
        </p:nvGraphicFramePr>
        <p:xfrm>
          <a:off x="6224270" y="3886835"/>
          <a:ext cx="1533525" cy="172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525"/>
              </a:tblGrid>
              <a:tr h="891540">
                <a:tc>
                  <a:txBody>
                    <a:bodyPr/>
                    <a:lstStyle/>
                    <a:p>
                      <a:pPr marL="0" indent="0" algn="ctr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3600" kern="1200" b="1">
                          <a:solidFill>
                            <a:schemeClr val="tx1"/>
                          </a:solidFill>
                          <a:latin typeface="YiSunShin Dotum M" charset="0"/>
                          <a:ea typeface="YiSunShin Dotum M" charset="0"/>
                        </a:rPr>
                        <a:t>박형준</a:t>
                      </a:r>
                      <a:endParaRPr lang="ko-KR" altLang="en-US" sz="3600" kern="1200" b="1">
                        <a:solidFill>
                          <a:schemeClr val="tx1"/>
                        </a:solidFill>
                        <a:latin typeface="YiSunShin Dotum M" charset="0"/>
                        <a:ea typeface="YiSunShin Dotum M" charset="0"/>
                      </a:endParaRPr>
                    </a:p>
                    <a:p>
                      <a:pPr marL="0" indent="0" algn="ctr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600" kern="1200" b="1">
                          <a:solidFill>
                            <a:schemeClr val="tx1"/>
                          </a:solidFill>
                          <a:latin typeface="YiSunShin Dotum M" charset="0"/>
                          <a:ea typeface="YiSunShin Dotum M" charset="0"/>
                        </a:rPr>
                        <a:t>AA</a:t>
                      </a:r>
                      <a:endParaRPr lang="ko-KR" altLang="en-US" sz="1600" kern="1200" b="1">
                        <a:solidFill>
                          <a:schemeClr val="tx1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830580">
                <a:tc>
                  <a:txBody>
                    <a:bodyPr/>
                    <a:lstStyle/>
                    <a:p>
                      <a:pPr marL="0" indent="0" algn="ctr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60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  <a:p>
                      <a:pPr marL="0" indent="0" algn="ctr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600" kern="1200">
                          <a:solidFill>
                            <a:srgbClr val="000000"/>
                          </a:solidFill>
                          <a:latin typeface="YiSunShin Dotum M" charset="0"/>
                          <a:ea typeface="YiSunShin Dotum M" charset="0"/>
                        </a:rPr>
                        <a:t>공통업무 설계</a:t>
                      </a:r>
                      <a:endParaRPr lang="ko-KR" altLang="en-US" sz="160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  <a:p>
                      <a:pPr marL="0" indent="0" algn="ctr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60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9" name="그림 2" descr="C:/Users/PC-08/AppData/Roaming/PolarisOffice/ETemp/16236_13628368/fImage11065579741.jpe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7" t="8149" r="23153" b="56010"/>
          <a:stretch>
            <a:fillRect/>
          </a:stretch>
        </p:blipFill>
        <p:spPr>
          <a:xfrm rot="0">
            <a:off x="267970" y="1409065"/>
            <a:ext cx="7426960" cy="2458085"/>
          </a:xfrm>
          <a:prstGeom prst="rect"/>
          <a:noFill/>
        </p:spPr>
      </p:pic>
      <p:pic>
        <p:nvPicPr>
          <p:cNvPr id="40" name="그림 3" descr="C:/Users/PC-08/AppData/Roaming/PolarisOffice/ETemp/16236_13628368/fImage1106557988467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16" t="53921" r="4331" b="15492"/>
          <a:stretch>
            <a:fillRect/>
          </a:stretch>
        </p:blipFill>
        <p:spPr>
          <a:xfrm rot="0">
            <a:off x="7901305" y="1784350"/>
            <a:ext cx="3453130" cy="209804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585" y="2286000"/>
            <a:ext cx="1947969" cy="120032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7200" b="1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00</a:t>
            </a:r>
            <a:r>
              <a:rPr lang="ko-KR" altLang="ko-KR" sz="7200" b="1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3</a:t>
            </a:r>
            <a:endParaRPr lang="ko-KR" altLang="en-US" sz="7200" b="1">
              <a:solidFill>
                <a:schemeClr val="tx2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00" y="3549650"/>
            <a:ext cx="1858201" cy="58477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200" spc="300" dirty="0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주요 기능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37528" y="6505575"/>
            <a:ext cx="23839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585" y="3392805"/>
            <a:ext cx="697484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7820" y="920115"/>
            <a:ext cx="3334385" cy="459422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12" name="이등변 삼각형 11"/>
          <p:cNvSpPr/>
          <p:nvPr/>
        </p:nvSpPr>
        <p:spPr>
          <a:xfrm>
            <a:off x="8552815" y="920115"/>
            <a:ext cx="3334385" cy="459422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106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1188720" y="273050"/>
            <a:ext cx="1066673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6065" y="244475"/>
            <a:ext cx="720090" cy="7200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90220" y="323215"/>
            <a:ext cx="25971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174115" y="351790"/>
            <a:ext cx="1212215" cy="690880"/>
            <a:chOff x="1174115" y="351790"/>
            <a:chExt cx="1212215" cy="690880"/>
          </a:xfrm>
        </p:grpSpPr>
        <p:sp>
          <p:nvSpPr>
            <p:cNvPr id="28" name="TextBox 27"/>
            <p:cNvSpPr txBox="1">
              <a:spLocks/>
            </p:cNvSpPr>
            <p:nvPr/>
          </p:nvSpPr>
          <p:spPr>
            <a:xfrm>
              <a:off x="1188720" y="351790"/>
              <a:ext cx="1197610" cy="30797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</a:t>
              </a:r>
              <a:r>
                <a:rPr lang="ko-KR" altLang="ko-KR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3</a:t>
              </a:r>
              <a:r>
                <a:rPr lang="en-US" altLang="ko-KR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 </a:t>
              </a:r>
              <a:r>
                <a:rPr lang="ko-KR" altLang="en-US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주요 기능</a:t>
              </a:r>
            </a:p>
          </p:txBody>
        </p:sp>
        <p:sp>
          <p:nvSpPr>
            <p:cNvPr id="29" name="TextBox 28"/>
            <p:cNvSpPr txBox="1">
              <a:spLocks/>
            </p:cNvSpPr>
            <p:nvPr/>
          </p:nvSpPr>
          <p:spPr>
            <a:xfrm>
              <a:off x="1174115" y="611505"/>
              <a:ext cx="1203960" cy="43116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22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역할 소개</a:t>
              </a:r>
              <a:endParaRPr lang="ko-KR" altLang="en-US" sz="220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grpSp>
        <p:nvGrpSpPr>
          <p:cNvPr id="37" name="그룹 15"/>
          <p:cNvGrpSpPr>
            <a:grpSpLocks/>
          </p:cNvGrpSpPr>
          <p:nvPr/>
        </p:nvGrpSpPr>
        <p:grpSpPr>
          <a:xfrm>
            <a:off x="655955" y="2777490"/>
            <a:ext cx="1797685" cy="1797685"/>
            <a:chOff x="655955" y="2777490"/>
            <a:chExt cx="1797685" cy="1797685"/>
          </a:xfrm>
        </p:grpSpPr>
        <p:sp>
          <p:nvSpPr>
            <p:cNvPr id="7" name="모서리가 둥근 직사각형 6"/>
            <p:cNvSpPr>
              <a:spLocks/>
            </p:cNvSpPr>
            <p:nvPr/>
          </p:nvSpPr>
          <p:spPr>
            <a:xfrm rot="2700000">
              <a:off x="655955" y="2777490"/>
              <a:ext cx="1798320" cy="1798320"/>
            </a:xfrm>
            <a:prstGeom prst="roundRect"/>
            <a:solidFill>
              <a:schemeClr val="accent1">
                <a:alpha val="68687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atin typeface="YiSunShin Dotum M" charset="0"/>
                <a:ea typeface="YiSunShin Dotum M" charset="0"/>
              </a:endParaRPr>
            </a:p>
          </p:txBody>
        </p:sp>
        <p:sp>
          <p:nvSpPr>
            <p:cNvPr id="30" name="TextBox 29"/>
            <p:cNvSpPr txBox="1">
              <a:spLocks/>
            </p:cNvSpPr>
            <p:nvPr/>
          </p:nvSpPr>
          <p:spPr>
            <a:xfrm rot="0">
              <a:off x="836295" y="3268345"/>
              <a:ext cx="1420495" cy="52324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ko-KR" sz="2800" b="1">
                  <a:solidFill>
                    <a:schemeClr val="bg1"/>
                  </a:solidFill>
                  <a:latin typeface="YiSunShin Dotum M" charset="0"/>
                  <a:ea typeface="YiSunShin Dotum M" charset="0"/>
                </a:rPr>
                <a:t>구직자</a:t>
              </a:r>
              <a:endParaRPr lang="ko-KR" altLang="en-US" sz="2800" b="1">
                <a:solidFill>
                  <a:schemeClr val="bg1"/>
                </a:solidFill>
                <a:latin typeface="YiSunShin Dotum M" charset="0"/>
                <a:ea typeface="YiSunShin Dotum M" charset="0"/>
              </a:endParaRPr>
            </a:p>
          </p:txBody>
        </p:sp>
        <p:sp>
          <p:nvSpPr>
            <p:cNvPr id="35" name="텍스트 상자 13"/>
            <p:cNvSpPr txBox="1">
              <a:spLocks/>
            </p:cNvSpPr>
            <p:nvPr/>
          </p:nvSpPr>
          <p:spPr>
            <a:xfrm rot="0">
              <a:off x="1035050" y="3765550"/>
              <a:ext cx="1022350" cy="37020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ko-KR" sz="1800">
                  <a:solidFill>
                    <a:schemeClr val="bg1"/>
                  </a:solidFill>
                  <a:latin typeface="YiSunShin Dotum M" charset="0"/>
                  <a:ea typeface="YiSunShin Dotum M" charset="0"/>
                </a:rPr>
                <a:t>SEEKER</a:t>
              </a:r>
              <a:endParaRPr lang="ko-KR" altLang="en-US" sz="1800">
                <a:solidFill>
                  <a:schemeClr val="bg1"/>
                </a:solidFill>
                <a:latin typeface="YiSunShin Dotum M" charset="0"/>
                <a:ea typeface="YiSunShin Dotum M" charset="0"/>
              </a:endParaRPr>
            </a:p>
          </p:txBody>
        </p:sp>
      </p:grpSp>
      <p:grpSp>
        <p:nvGrpSpPr>
          <p:cNvPr id="38" name="그룹 19"/>
          <p:cNvGrpSpPr>
            <a:grpSpLocks/>
          </p:cNvGrpSpPr>
          <p:nvPr/>
        </p:nvGrpSpPr>
        <p:grpSpPr>
          <a:xfrm>
            <a:off x="3639185" y="2760980"/>
            <a:ext cx="1797685" cy="1797685"/>
            <a:chOff x="3639185" y="2760980"/>
            <a:chExt cx="1797685" cy="1797685"/>
          </a:xfrm>
        </p:grpSpPr>
        <p:sp>
          <p:nvSpPr>
            <p:cNvPr id="39" name="도형 16"/>
            <p:cNvSpPr>
              <a:spLocks/>
            </p:cNvSpPr>
            <p:nvPr/>
          </p:nvSpPr>
          <p:spPr>
            <a:xfrm rot="2700000">
              <a:off x="3639185" y="2760980"/>
              <a:ext cx="1798320" cy="1798320"/>
            </a:xfrm>
            <a:prstGeom prst="roundRect"/>
            <a:solidFill>
              <a:schemeClr val="accent1">
                <a:alpha val="68687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atin typeface="YiSunShin Dotum M" charset="0"/>
                <a:ea typeface="YiSunShin Dotum M" charset="0"/>
              </a:endParaRPr>
            </a:p>
          </p:txBody>
        </p:sp>
        <p:sp>
          <p:nvSpPr>
            <p:cNvPr id="40" name="텍스트 상자 17"/>
            <p:cNvSpPr txBox="1">
              <a:spLocks/>
            </p:cNvSpPr>
            <p:nvPr/>
          </p:nvSpPr>
          <p:spPr>
            <a:xfrm rot="0">
              <a:off x="3819525" y="3251835"/>
              <a:ext cx="1420495" cy="52324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ko-KR" sz="2800" b="1">
                  <a:solidFill>
                    <a:schemeClr val="bg1"/>
                  </a:solidFill>
                  <a:latin typeface="YiSunShin Dotum M" charset="0"/>
                  <a:ea typeface="YiSunShin Dotum M" charset="0"/>
                </a:rPr>
                <a:t>구인자</a:t>
              </a:r>
              <a:endParaRPr lang="ko-KR" altLang="en-US" sz="2800" b="1">
                <a:solidFill>
                  <a:schemeClr val="bg1"/>
                </a:solidFill>
                <a:latin typeface="YiSunShin Dotum M" charset="0"/>
                <a:ea typeface="YiSunShin Dotum M" charset="0"/>
              </a:endParaRPr>
            </a:p>
          </p:txBody>
        </p:sp>
        <p:sp>
          <p:nvSpPr>
            <p:cNvPr id="41" name="텍스트 상자 18"/>
            <p:cNvSpPr txBox="1">
              <a:spLocks/>
            </p:cNvSpPr>
            <p:nvPr/>
          </p:nvSpPr>
          <p:spPr>
            <a:xfrm rot="0">
              <a:off x="3874770" y="3763645"/>
              <a:ext cx="1337945" cy="37020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ko-KR" sz="1800">
                  <a:solidFill>
                    <a:schemeClr val="bg1"/>
                  </a:solidFill>
                  <a:latin typeface="YiSunShin Dotum M" charset="0"/>
                  <a:ea typeface="YiSunShin Dotum M" charset="0"/>
                </a:rPr>
                <a:t>INCRUITER</a:t>
              </a:r>
              <a:endParaRPr lang="ko-KR" altLang="en-US" sz="1800">
                <a:solidFill>
                  <a:schemeClr val="bg1"/>
                </a:solidFill>
                <a:latin typeface="YiSunShin Dotum M" charset="0"/>
                <a:ea typeface="YiSunShin Dotum M" charset="0"/>
              </a:endParaRPr>
            </a:p>
          </p:txBody>
        </p:sp>
      </p:grpSp>
      <p:grpSp>
        <p:nvGrpSpPr>
          <p:cNvPr id="42" name="그룹 23"/>
          <p:cNvGrpSpPr>
            <a:grpSpLocks/>
          </p:cNvGrpSpPr>
          <p:nvPr/>
        </p:nvGrpSpPr>
        <p:grpSpPr>
          <a:xfrm>
            <a:off x="6605905" y="2773680"/>
            <a:ext cx="1797685" cy="1797685"/>
            <a:chOff x="6605905" y="2773680"/>
            <a:chExt cx="1797685" cy="1797685"/>
          </a:xfrm>
        </p:grpSpPr>
        <p:sp>
          <p:nvSpPr>
            <p:cNvPr id="43" name="도형 20"/>
            <p:cNvSpPr>
              <a:spLocks/>
            </p:cNvSpPr>
            <p:nvPr/>
          </p:nvSpPr>
          <p:spPr>
            <a:xfrm rot="2700000">
              <a:off x="6605905" y="2773680"/>
              <a:ext cx="1798320" cy="1798320"/>
            </a:xfrm>
            <a:prstGeom prst="roundRect"/>
            <a:solidFill>
              <a:schemeClr val="accent1">
                <a:alpha val="68687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atin typeface="YiSunShin Dotum M" charset="0"/>
                <a:ea typeface="YiSunShin Dotum M" charset="0"/>
              </a:endParaRPr>
            </a:p>
          </p:txBody>
        </p:sp>
        <p:sp>
          <p:nvSpPr>
            <p:cNvPr id="44" name="텍스트 상자 21"/>
            <p:cNvSpPr txBox="1">
              <a:spLocks/>
            </p:cNvSpPr>
            <p:nvPr/>
          </p:nvSpPr>
          <p:spPr>
            <a:xfrm rot="0">
              <a:off x="6786245" y="3264535"/>
              <a:ext cx="1420495" cy="52324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ko-KR" sz="2800" b="1">
                  <a:solidFill>
                    <a:schemeClr val="bg1"/>
                  </a:solidFill>
                  <a:latin typeface="YiSunShin Dotum M" charset="0"/>
                  <a:ea typeface="YiSunShin Dotum M" charset="0"/>
                </a:rPr>
                <a:t>전문가</a:t>
              </a:r>
              <a:endParaRPr lang="ko-KR" altLang="en-US" sz="2800" b="1">
                <a:solidFill>
                  <a:schemeClr val="bg1"/>
                </a:solidFill>
                <a:latin typeface="YiSunShin Dotum M" charset="0"/>
                <a:ea typeface="YiSunShin Dotum M" charset="0"/>
              </a:endParaRPr>
            </a:p>
          </p:txBody>
        </p:sp>
        <p:sp>
          <p:nvSpPr>
            <p:cNvPr id="45" name="텍스트 상자 22"/>
            <p:cNvSpPr txBox="1">
              <a:spLocks/>
            </p:cNvSpPr>
            <p:nvPr/>
          </p:nvSpPr>
          <p:spPr>
            <a:xfrm rot="0">
              <a:off x="6988175" y="3702685"/>
              <a:ext cx="1045845" cy="37020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ko-KR" sz="1800">
                  <a:solidFill>
                    <a:schemeClr val="bg1"/>
                  </a:solidFill>
                  <a:latin typeface="YiSunShin Dotum M" charset="0"/>
                  <a:ea typeface="YiSunShin Dotum M" charset="0"/>
                </a:rPr>
                <a:t>EXPERT</a:t>
              </a:r>
              <a:endParaRPr lang="ko-KR" altLang="en-US" sz="1800">
                <a:solidFill>
                  <a:schemeClr val="bg1"/>
                </a:solidFill>
                <a:latin typeface="YiSunShin Dotum M" charset="0"/>
                <a:ea typeface="YiSunShin Dotum M" charset="0"/>
              </a:endParaRPr>
            </a:p>
          </p:txBody>
        </p:sp>
      </p:grpSp>
      <p:grpSp>
        <p:nvGrpSpPr>
          <p:cNvPr id="46" name="그룹 27"/>
          <p:cNvGrpSpPr>
            <a:grpSpLocks/>
          </p:cNvGrpSpPr>
          <p:nvPr/>
        </p:nvGrpSpPr>
        <p:grpSpPr>
          <a:xfrm>
            <a:off x="9573895" y="2771775"/>
            <a:ext cx="1797685" cy="1797685"/>
            <a:chOff x="9573895" y="2771775"/>
            <a:chExt cx="1797685" cy="1797685"/>
          </a:xfrm>
        </p:grpSpPr>
        <p:sp>
          <p:nvSpPr>
            <p:cNvPr id="47" name="도형 24"/>
            <p:cNvSpPr>
              <a:spLocks/>
            </p:cNvSpPr>
            <p:nvPr/>
          </p:nvSpPr>
          <p:spPr>
            <a:xfrm rot="2700000">
              <a:off x="9573895" y="2771775"/>
              <a:ext cx="1798320" cy="1798320"/>
            </a:xfrm>
            <a:prstGeom prst="roundRect"/>
            <a:solidFill>
              <a:schemeClr val="accent1">
                <a:alpha val="68687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atin typeface="YiSunShin Dotum M" charset="0"/>
                <a:ea typeface="YiSunShin Dotum M" charset="0"/>
              </a:endParaRPr>
            </a:p>
          </p:txBody>
        </p:sp>
        <p:sp>
          <p:nvSpPr>
            <p:cNvPr id="48" name="텍스트 상자 25"/>
            <p:cNvSpPr txBox="1">
              <a:spLocks/>
            </p:cNvSpPr>
            <p:nvPr/>
          </p:nvSpPr>
          <p:spPr>
            <a:xfrm rot="0">
              <a:off x="9754235" y="3262630"/>
              <a:ext cx="1420495" cy="52324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ko-KR" sz="2800" b="1">
                  <a:solidFill>
                    <a:schemeClr val="bg1"/>
                  </a:solidFill>
                  <a:latin typeface="YiSunShin Dotum M" charset="0"/>
                  <a:ea typeface="YiSunShin Dotum M" charset="0"/>
                </a:rPr>
                <a:t>운영자</a:t>
              </a:r>
              <a:endParaRPr lang="ko-KR" altLang="en-US" sz="2800" b="1">
                <a:solidFill>
                  <a:schemeClr val="bg1"/>
                </a:solidFill>
                <a:latin typeface="YiSunShin Dotum M" charset="0"/>
                <a:ea typeface="YiSunShin Dotum M" charset="0"/>
              </a:endParaRPr>
            </a:p>
          </p:txBody>
        </p:sp>
        <p:sp>
          <p:nvSpPr>
            <p:cNvPr id="49" name="텍스트 상자 26"/>
            <p:cNvSpPr txBox="1">
              <a:spLocks/>
            </p:cNvSpPr>
            <p:nvPr/>
          </p:nvSpPr>
          <p:spPr>
            <a:xfrm rot="0">
              <a:off x="9681845" y="3700780"/>
              <a:ext cx="1593850" cy="369570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ko-KR" sz="1800">
                  <a:solidFill>
                    <a:schemeClr val="bg1"/>
                  </a:solidFill>
                  <a:latin typeface="YiSunShin Dotum M" charset="0"/>
                  <a:ea typeface="YiSunShin Dotum M" charset="0"/>
                </a:rPr>
                <a:t>ADMINISTER</a:t>
              </a:r>
              <a:endParaRPr lang="ko-KR" altLang="en-US" sz="1800">
                <a:solidFill>
                  <a:schemeClr val="bg1"/>
                </a:solidFill>
                <a:latin typeface="YiSunShin Dotum M" charset="0"/>
                <a:ea typeface="YiSunShin Dotum M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6535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Rect 0"/>
          <p:cNvCxnSpPr/>
          <p:nvPr/>
        </p:nvCxnSpPr>
        <p:spPr>
          <a:xfrm>
            <a:off x="1188720" y="273050"/>
            <a:ext cx="10667365" cy="635"/>
          </a:xfrm>
          <a:prstGeom prst="line">
            <a:avLst/>
          </a:prstGeom>
          <a:ln w="190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 0"/>
          <p:cNvSpPr>
            <a:spLocks/>
          </p:cNvSpPr>
          <p:nvPr/>
        </p:nvSpPr>
        <p:spPr>
          <a:xfrm>
            <a:off x="266065" y="244475"/>
            <a:ext cx="720725" cy="720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90220" y="323215"/>
            <a:ext cx="259715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27" name="Group 5"/>
          <p:cNvGrpSpPr>
            <a:grpSpLocks/>
          </p:cNvGrpSpPr>
          <p:nvPr/>
        </p:nvGrpSpPr>
        <p:grpSpPr>
          <a:xfrm>
            <a:off x="1174115" y="351790"/>
            <a:ext cx="2279015" cy="690245"/>
            <a:chOff x="1174115" y="351790"/>
            <a:chExt cx="2279015" cy="690245"/>
          </a:xfrm>
        </p:grpSpPr>
        <p:sp>
          <p:nvSpPr>
            <p:cNvPr id="28" name="Rect 0"/>
            <p:cNvSpPr txBox="1">
              <a:spLocks/>
            </p:cNvSpPr>
            <p:nvPr/>
          </p:nvSpPr>
          <p:spPr>
            <a:xfrm>
              <a:off x="1188720" y="351790"/>
              <a:ext cx="1197764" cy="307777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</a:t>
              </a:r>
              <a:r>
                <a:rPr lang="ko-KR" altLang="ko-KR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3</a:t>
              </a:r>
              <a:r>
                <a:rPr lang="en-US" altLang="ko-KR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 </a:t>
              </a:r>
              <a:r>
                <a:rPr lang="ko-KR" altLang="en-US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주요 기능</a:t>
              </a:r>
            </a:p>
          </p:txBody>
        </p:sp>
        <p:sp>
          <p:nvSpPr>
            <p:cNvPr id="29" name="Rect 0"/>
            <p:cNvSpPr txBox="1">
              <a:spLocks/>
            </p:cNvSpPr>
            <p:nvPr/>
          </p:nvSpPr>
          <p:spPr>
            <a:xfrm>
              <a:off x="1174115" y="611505"/>
              <a:ext cx="2279015" cy="43053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22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채용 과정 다면평가</a:t>
              </a:r>
              <a:endParaRPr lang="ko-KR" altLang="en-US" sz="220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grpSp>
        <p:nvGrpSpPr>
          <p:cNvPr id="32" name="그룹 41"/>
          <p:cNvGrpSpPr>
            <a:grpSpLocks/>
          </p:cNvGrpSpPr>
          <p:nvPr/>
        </p:nvGrpSpPr>
        <p:grpSpPr>
          <a:xfrm>
            <a:off x="400050" y="3105785"/>
            <a:ext cx="1701800" cy="1701800"/>
            <a:chOff x="400050" y="3105785"/>
            <a:chExt cx="1701800" cy="1701800"/>
          </a:xfrm>
        </p:grpSpPr>
        <p:sp>
          <p:nvSpPr>
            <p:cNvPr id="30" name="도형 39"/>
            <p:cNvSpPr>
              <a:spLocks/>
            </p:cNvSpPr>
            <p:nvPr/>
          </p:nvSpPr>
          <p:spPr>
            <a:xfrm>
              <a:off x="400050" y="3105785"/>
              <a:ext cx="1701800" cy="1701800"/>
            </a:xfrm>
            <a:prstGeom prst="ellipse">
              <a:avLst/>
            </a:prstGeom>
            <a:solidFill>
              <a:schemeClr val="accent1">
                <a:alpha val="60052"/>
              </a:schemeClr>
            </a:solidFill>
            <a:ln w="12700" cap="flat" cmpd="sng">
              <a:solidFill>
                <a:schemeClr val="tx1">
                  <a:lumMod val="50000"/>
                  <a:lumOff val="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  <p:sp>
          <p:nvSpPr>
            <p:cNvPr id="31" name="텍스트 상자 40"/>
            <p:cNvSpPr txBox="1">
              <a:spLocks/>
            </p:cNvSpPr>
            <p:nvPr/>
          </p:nvSpPr>
          <p:spPr>
            <a:xfrm>
              <a:off x="804545" y="3729355"/>
              <a:ext cx="896399" cy="430887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22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구직자</a:t>
              </a:r>
              <a:endParaRPr lang="ko-KR" altLang="en-US" sz="220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sp>
        <p:nvSpPr>
          <p:cNvPr id="33" name="도형 42"/>
          <p:cNvSpPr>
            <a:spLocks/>
          </p:cNvSpPr>
          <p:nvPr/>
        </p:nvSpPr>
        <p:spPr>
          <a:xfrm>
            <a:off x="3405505" y="2265045"/>
            <a:ext cx="4496435" cy="419735"/>
          </a:xfrm>
          <a:prstGeom prst="rect">
            <a:avLst/>
          </a:prstGeom>
          <a:solidFill>
            <a:schemeClr val="bg2">
              <a:lumMod val="90000"/>
              <a:alpha val="6986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34" name="도형 43"/>
          <p:cNvSpPr>
            <a:spLocks/>
          </p:cNvSpPr>
          <p:nvPr/>
        </p:nvSpPr>
        <p:spPr>
          <a:xfrm>
            <a:off x="3390900" y="3108960"/>
            <a:ext cx="4496435" cy="419735"/>
          </a:xfrm>
          <a:prstGeom prst="rect">
            <a:avLst/>
          </a:prstGeom>
          <a:solidFill>
            <a:schemeClr val="bg2">
              <a:lumMod val="90000"/>
              <a:alpha val="6986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35" name="도형 44"/>
          <p:cNvSpPr>
            <a:spLocks/>
          </p:cNvSpPr>
          <p:nvPr/>
        </p:nvSpPr>
        <p:spPr>
          <a:xfrm>
            <a:off x="3390900" y="3933190"/>
            <a:ext cx="4496435" cy="419735"/>
          </a:xfrm>
          <a:prstGeom prst="rect">
            <a:avLst/>
          </a:prstGeom>
          <a:solidFill>
            <a:schemeClr val="bg2">
              <a:lumMod val="90000"/>
              <a:alpha val="6986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36" name="도형 45"/>
          <p:cNvSpPr>
            <a:spLocks/>
          </p:cNvSpPr>
          <p:nvPr/>
        </p:nvSpPr>
        <p:spPr>
          <a:xfrm>
            <a:off x="3405505" y="4742180"/>
            <a:ext cx="4496435" cy="419735"/>
          </a:xfrm>
          <a:prstGeom prst="rect">
            <a:avLst/>
          </a:prstGeom>
          <a:solidFill>
            <a:schemeClr val="bg2">
              <a:lumMod val="90000"/>
              <a:alpha val="6986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37" name="도형 46"/>
          <p:cNvSpPr>
            <a:spLocks/>
          </p:cNvSpPr>
          <p:nvPr/>
        </p:nvSpPr>
        <p:spPr>
          <a:xfrm>
            <a:off x="3405505" y="5535930"/>
            <a:ext cx="4496435" cy="419735"/>
          </a:xfrm>
          <a:prstGeom prst="rect">
            <a:avLst/>
          </a:prstGeom>
          <a:solidFill>
            <a:schemeClr val="bg2">
              <a:lumMod val="90000"/>
              <a:alpha val="6986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38" name="도형 47"/>
          <p:cNvSpPr>
            <a:spLocks/>
          </p:cNvSpPr>
          <p:nvPr/>
        </p:nvSpPr>
        <p:spPr>
          <a:xfrm>
            <a:off x="3405505" y="2267585"/>
            <a:ext cx="4132580" cy="419735"/>
          </a:xfrm>
          <a:prstGeom prst="homePlate">
            <a:avLst/>
          </a:prstGeom>
          <a:solidFill>
            <a:schemeClr val="accent1">
              <a:alpha val="6986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39" name="도형 48"/>
          <p:cNvSpPr>
            <a:spLocks/>
          </p:cNvSpPr>
          <p:nvPr/>
        </p:nvSpPr>
        <p:spPr>
          <a:xfrm>
            <a:off x="3390900" y="3108960"/>
            <a:ext cx="3660140" cy="419735"/>
          </a:xfrm>
          <a:prstGeom prst="homePlate">
            <a:avLst/>
          </a:prstGeom>
          <a:solidFill>
            <a:schemeClr val="accent1">
              <a:alpha val="6986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40" name="도형 49"/>
          <p:cNvSpPr>
            <a:spLocks/>
          </p:cNvSpPr>
          <p:nvPr/>
        </p:nvSpPr>
        <p:spPr>
          <a:xfrm>
            <a:off x="3390900" y="3933825"/>
            <a:ext cx="3161030" cy="419735"/>
          </a:xfrm>
          <a:prstGeom prst="homePlate">
            <a:avLst/>
          </a:prstGeom>
          <a:solidFill>
            <a:schemeClr val="accent1">
              <a:alpha val="6986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41" name="도형 50"/>
          <p:cNvSpPr>
            <a:spLocks/>
          </p:cNvSpPr>
          <p:nvPr/>
        </p:nvSpPr>
        <p:spPr>
          <a:xfrm>
            <a:off x="3405505" y="4744085"/>
            <a:ext cx="2751455" cy="419735"/>
          </a:xfrm>
          <a:prstGeom prst="homePlate">
            <a:avLst/>
          </a:prstGeom>
          <a:solidFill>
            <a:schemeClr val="accent1">
              <a:alpha val="6986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42" name="도형 51"/>
          <p:cNvSpPr>
            <a:spLocks/>
          </p:cNvSpPr>
          <p:nvPr/>
        </p:nvSpPr>
        <p:spPr>
          <a:xfrm>
            <a:off x="3390900" y="5528945"/>
            <a:ext cx="2248535" cy="419735"/>
          </a:xfrm>
          <a:prstGeom prst="homePlate">
            <a:avLst/>
          </a:prstGeom>
          <a:solidFill>
            <a:schemeClr val="accent1">
              <a:alpha val="6986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43" name="텍스트 상자 52"/>
          <p:cNvSpPr txBox="1">
            <a:spLocks/>
          </p:cNvSpPr>
          <p:nvPr/>
        </p:nvSpPr>
        <p:spPr>
          <a:xfrm>
            <a:off x="8056245" y="3118485"/>
            <a:ext cx="693420" cy="4006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 b="1">
                <a:solidFill>
                  <a:schemeClr val="accent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82%</a:t>
            </a:r>
            <a:endParaRPr lang="ko-KR" altLang="en-US" sz="2000" b="1">
              <a:solidFill>
                <a:schemeClr val="accent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44" name="텍스트 상자 53"/>
          <p:cNvSpPr txBox="1">
            <a:spLocks/>
          </p:cNvSpPr>
          <p:nvPr/>
        </p:nvSpPr>
        <p:spPr>
          <a:xfrm>
            <a:off x="8070850" y="2284095"/>
            <a:ext cx="692785" cy="39941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2000" b="1">
                <a:solidFill>
                  <a:schemeClr val="accent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93</a:t>
            </a:r>
            <a:r>
              <a:rPr lang="en-US" altLang="ko-KR" sz="2000" b="1">
                <a:solidFill>
                  <a:schemeClr val="accent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%</a:t>
            </a:r>
            <a:endParaRPr lang="ko-KR" altLang="en-US" sz="2000" b="1">
              <a:solidFill>
                <a:schemeClr val="accent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45" name="텍스트 상자 54"/>
          <p:cNvSpPr txBox="1">
            <a:spLocks/>
          </p:cNvSpPr>
          <p:nvPr/>
        </p:nvSpPr>
        <p:spPr>
          <a:xfrm>
            <a:off x="8056245" y="3952240"/>
            <a:ext cx="690245" cy="4006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 b="1">
                <a:solidFill>
                  <a:schemeClr val="accent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68%</a:t>
            </a:r>
            <a:endParaRPr lang="ko-KR" altLang="en-US" sz="2000" b="1">
              <a:solidFill>
                <a:schemeClr val="accent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46" name="텍스트 상자 55"/>
          <p:cNvSpPr txBox="1">
            <a:spLocks/>
          </p:cNvSpPr>
          <p:nvPr/>
        </p:nvSpPr>
        <p:spPr>
          <a:xfrm>
            <a:off x="8070850" y="4767580"/>
            <a:ext cx="662041" cy="4001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 b="1">
                <a:solidFill>
                  <a:schemeClr val="accent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61%</a:t>
            </a:r>
            <a:endParaRPr lang="ko-KR" altLang="en-US" sz="2000" b="1">
              <a:solidFill>
                <a:schemeClr val="accent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47" name="텍스트 상자 56"/>
          <p:cNvSpPr txBox="1">
            <a:spLocks/>
          </p:cNvSpPr>
          <p:nvPr/>
        </p:nvSpPr>
        <p:spPr>
          <a:xfrm>
            <a:off x="8056245" y="5528945"/>
            <a:ext cx="693420" cy="4006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 b="1">
                <a:solidFill>
                  <a:schemeClr val="accent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47%</a:t>
            </a:r>
            <a:endParaRPr lang="ko-KR" altLang="en-US" sz="2000" b="1">
              <a:solidFill>
                <a:schemeClr val="accent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48" name="그룹 59"/>
          <p:cNvGrpSpPr>
            <a:grpSpLocks/>
          </p:cNvGrpSpPr>
          <p:nvPr/>
        </p:nvGrpSpPr>
        <p:grpSpPr>
          <a:xfrm>
            <a:off x="10075545" y="3103880"/>
            <a:ext cx="1701800" cy="1701800"/>
            <a:chOff x="10075545" y="3103880"/>
            <a:chExt cx="1701800" cy="1701800"/>
          </a:xfrm>
        </p:grpSpPr>
        <p:sp>
          <p:nvSpPr>
            <p:cNvPr id="49" name="도형 57"/>
            <p:cNvSpPr>
              <a:spLocks/>
            </p:cNvSpPr>
            <p:nvPr/>
          </p:nvSpPr>
          <p:spPr>
            <a:xfrm>
              <a:off x="10075545" y="3103880"/>
              <a:ext cx="1701800" cy="1701800"/>
            </a:xfrm>
            <a:prstGeom prst="ellipse">
              <a:avLst/>
            </a:prstGeom>
            <a:solidFill>
              <a:schemeClr val="accent1">
                <a:alpha val="60052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  <p:sp>
          <p:nvSpPr>
            <p:cNvPr id="50" name="텍스트 상자 58"/>
            <p:cNvSpPr txBox="1">
              <a:spLocks/>
            </p:cNvSpPr>
            <p:nvPr/>
          </p:nvSpPr>
          <p:spPr>
            <a:xfrm>
              <a:off x="10480040" y="3727450"/>
              <a:ext cx="896399" cy="430887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22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구인자</a:t>
              </a:r>
              <a:endParaRPr lang="ko-KR" altLang="en-US" sz="220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sp>
        <p:nvSpPr>
          <p:cNvPr id="51" name="텍스트 상자 60"/>
          <p:cNvSpPr txBox="1">
            <a:spLocks/>
          </p:cNvSpPr>
          <p:nvPr/>
        </p:nvSpPr>
        <p:spPr>
          <a:xfrm>
            <a:off x="4853305" y="1378585"/>
            <a:ext cx="2493010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ko-KR" sz="20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다면평가 항목별 점수</a:t>
            </a:r>
            <a:endParaRPr lang="ko-KR" altLang="en-US" sz="20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52" name="도형 61"/>
          <p:cNvCxnSpPr/>
          <p:nvPr/>
        </p:nvCxnSpPr>
        <p:spPr>
          <a:xfrm flipV="1">
            <a:off x="3456940" y="1792605"/>
            <a:ext cx="5201285" cy="1270"/>
          </a:xfrm>
          <a:prstGeom prst="line">
            <a:avLst/>
          </a:prstGeom>
          <a:ln w="190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텍스트 상자 62"/>
          <p:cNvSpPr txBox="1">
            <a:spLocks/>
          </p:cNvSpPr>
          <p:nvPr/>
        </p:nvSpPr>
        <p:spPr>
          <a:xfrm>
            <a:off x="3462020" y="1893570"/>
            <a:ext cx="249301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ko-KR" sz="14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자기소개서</a:t>
            </a:r>
            <a:endParaRPr lang="ko-KR" altLang="en-US" sz="14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54" name="텍스트 상자 63"/>
          <p:cNvSpPr txBox="1">
            <a:spLocks/>
          </p:cNvSpPr>
          <p:nvPr/>
        </p:nvSpPr>
        <p:spPr>
          <a:xfrm>
            <a:off x="3460115" y="2748280"/>
            <a:ext cx="249301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ko-KR" sz="14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1차 면접</a:t>
            </a:r>
            <a:endParaRPr lang="ko-KR" altLang="en-US" sz="14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55" name="텍스트 상자 64"/>
          <p:cNvSpPr txBox="1">
            <a:spLocks/>
          </p:cNvSpPr>
          <p:nvPr/>
        </p:nvSpPr>
        <p:spPr>
          <a:xfrm>
            <a:off x="3458210" y="3617595"/>
            <a:ext cx="249301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ko-KR" sz="14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필기시험</a:t>
            </a:r>
            <a:endParaRPr lang="ko-KR" altLang="en-US" sz="14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56" name="텍스트 상자 65"/>
          <p:cNvSpPr txBox="1">
            <a:spLocks/>
          </p:cNvSpPr>
          <p:nvPr/>
        </p:nvSpPr>
        <p:spPr>
          <a:xfrm>
            <a:off x="3456305" y="4413250"/>
            <a:ext cx="249301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ko-KR" sz="14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역량평가</a:t>
            </a:r>
            <a:endParaRPr lang="ko-KR" altLang="en-US" sz="14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57" name="텍스트 상자 66"/>
          <p:cNvSpPr txBox="1">
            <a:spLocks/>
          </p:cNvSpPr>
          <p:nvPr/>
        </p:nvSpPr>
        <p:spPr>
          <a:xfrm>
            <a:off x="3454400" y="5194300"/>
            <a:ext cx="249301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ko-KR" sz="14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최종면접</a:t>
            </a:r>
            <a:endParaRPr lang="ko-KR" altLang="en-US" sz="14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58" name="도형 67"/>
          <p:cNvCxnSpPr/>
          <p:nvPr/>
        </p:nvCxnSpPr>
        <p:spPr>
          <a:xfrm>
            <a:off x="2298700" y="3926840"/>
            <a:ext cx="886460" cy="635"/>
          </a:xfrm>
          <a:prstGeom prst="straightConnector1">
            <a:avLst/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도형 68"/>
          <p:cNvCxnSpPr/>
          <p:nvPr/>
        </p:nvCxnSpPr>
        <p:spPr>
          <a:xfrm>
            <a:off x="8900795" y="3954145"/>
            <a:ext cx="886460" cy="635"/>
          </a:xfrm>
          <a:prstGeom prst="straightConnector1">
            <a:avLst/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텍스트 상자 69"/>
          <p:cNvSpPr txBox="1">
            <a:spLocks/>
          </p:cNvSpPr>
          <p:nvPr/>
        </p:nvSpPr>
        <p:spPr>
          <a:xfrm>
            <a:off x="2206625" y="3578225"/>
            <a:ext cx="114808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ko-KR" sz="18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입사지원</a:t>
            </a:r>
            <a:endParaRPr lang="ko-KR" altLang="en-US" sz="18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61" name="텍스트 상자 70"/>
          <p:cNvSpPr txBox="1">
            <a:spLocks/>
          </p:cNvSpPr>
          <p:nvPr/>
        </p:nvSpPr>
        <p:spPr>
          <a:xfrm>
            <a:off x="8823325" y="3576320"/>
            <a:ext cx="114808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ko-KR" sz="18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결과 확인</a:t>
            </a:r>
            <a:endParaRPr lang="ko-KR" altLang="en-US" sz="18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Rect 0"/>
          <p:cNvCxnSpPr/>
          <p:nvPr/>
        </p:nvCxnSpPr>
        <p:spPr>
          <a:xfrm>
            <a:off x="1188720" y="273050"/>
            <a:ext cx="10667365" cy="635"/>
          </a:xfrm>
          <a:prstGeom prst="line">
            <a:avLst/>
          </a:prstGeom>
          <a:ln w="190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 0"/>
          <p:cNvSpPr>
            <a:spLocks/>
          </p:cNvSpPr>
          <p:nvPr/>
        </p:nvSpPr>
        <p:spPr>
          <a:xfrm>
            <a:off x="266065" y="244475"/>
            <a:ext cx="720725" cy="720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90220" y="323215"/>
            <a:ext cx="25971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3200" b="1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3</a:t>
            </a:r>
            <a:endParaRPr lang="ko-KR" altLang="en-US" sz="3200" b="1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27" name="Group 5"/>
          <p:cNvGrpSpPr>
            <a:grpSpLocks/>
          </p:cNvGrpSpPr>
          <p:nvPr/>
        </p:nvGrpSpPr>
        <p:grpSpPr>
          <a:xfrm>
            <a:off x="1174115" y="351790"/>
            <a:ext cx="1212369" cy="690245"/>
            <a:chOff x="1174115" y="351790"/>
            <a:chExt cx="1212369" cy="690245"/>
          </a:xfrm>
        </p:grpSpPr>
        <p:sp>
          <p:nvSpPr>
            <p:cNvPr id="28" name="Rect 0"/>
            <p:cNvSpPr txBox="1">
              <a:spLocks/>
            </p:cNvSpPr>
            <p:nvPr/>
          </p:nvSpPr>
          <p:spPr>
            <a:xfrm>
              <a:off x="1188720" y="351790"/>
              <a:ext cx="1197764" cy="307777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</a:t>
              </a:r>
              <a:r>
                <a:rPr lang="ko-KR" altLang="ko-KR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3</a:t>
              </a:r>
              <a:r>
                <a:rPr lang="en-US" altLang="ko-KR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 </a:t>
              </a:r>
              <a:r>
                <a:rPr lang="ko-KR" altLang="en-US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주요 기능</a:t>
              </a:r>
            </a:p>
          </p:txBody>
        </p:sp>
        <p:sp>
          <p:nvSpPr>
            <p:cNvPr id="29" name="Rect 0"/>
            <p:cNvSpPr txBox="1">
              <a:spLocks/>
            </p:cNvSpPr>
            <p:nvPr/>
          </p:nvSpPr>
          <p:spPr>
            <a:xfrm>
              <a:off x="1174115" y="611505"/>
              <a:ext cx="1124585" cy="43053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22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유료상품</a:t>
              </a:r>
              <a:endParaRPr lang="ko-KR" altLang="en-US" sz="220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grpSp>
        <p:nvGrpSpPr>
          <p:cNvPr id="32" name="그룹 73"/>
          <p:cNvGrpSpPr>
            <a:grpSpLocks/>
          </p:cNvGrpSpPr>
          <p:nvPr/>
        </p:nvGrpSpPr>
        <p:grpSpPr>
          <a:xfrm>
            <a:off x="2484120" y="1658620"/>
            <a:ext cx="1701800" cy="1701800"/>
            <a:chOff x="2484120" y="1658620"/>
            <a:chExt cx="1701800" cy="1701800"/>
          </a:xfrm>
        </p:grpSpPr>
        <p:sp>
          <p:nvSpPr>
            <p:cNvPr id="33" name="도형 71"/>
            <p:cNvSpPr>
              <a:spLocks/>
            </p:cNvSpPr>
            <p:nvPr/>
          </p:nvSpPr>
          <p:spPr>
            <a:xfrm>
              <a:off x="2484120" y="1658620"/>
              <a:ext cx="1701800" cy="1701800"/>
            </a:xfrm>
            <a:prstGeom prst="ellipse">
              <a:avLst/>
            </a:prstGeom>
            <a:solidFill>
              <a:schemeClr val="accent1">
                <a:alpha val="60052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  <p:sp>
          <p:nvSpPr>
            <p:cNvPr id="34" name="텍스트 상자 72"/>
            <p:cNvSpPr txBox="1">
              <a:spLocks/>
            </p:cNvSpPr>
            <p:nvPr/>
          </p:nvSpPr>
          <p:spPr>
            <a:xfrm>
              <a:off x="3006725" y="2282190"/>
              <a:ext cx="659130" cy="43053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22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회원</a:t>
              </a:r>
              <a:endParaRPr lang="ko-KR" altLang="en-US" sz="220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grpSp>
        <p:nvGrpSpPr>
          <p:cNvPr id="51" name="그룹 76"/>
          <p:cNvGrpSpPr>
            <a:grpSpLocks/>
          </p:cNvGrpSpPr>
          <p:nvPr/>
        </p:nvGrpSpPr>
        <p:grpSpPr>
          <a:xfrm>
            <a:off x="8007350" y="1656715"/>
            <a:ext cx="1701800" cy="1701800"/>
            <a:chOff x="8007350" y="1656715"/>
            <a:chExt cx="1701800" cy="1701800"/>
          </a:xfrm>
        </p:grpSpPr>
        <p:sp>
          <p:nvSpPr>
            <p:cNvPr id="52" name="도형 74"/>
            <p:cNvSpPr>
              <a:spLocks/>
            </p:cNvSpPr>
            <p:nvPr/>
          </p:nvSpPr>
          <p:spPr>
            <a:xfrm>
              <a:off x="8007350" y="1656715"/>
              <a:ext cx="1701800" cy="1701800"/>
            </a:xfrm>
            <a:prstGeom prst="ellipse">
              <a:avLst/>
            </a:prstGeom>
            <a:solidFill>
              <a:schemeClr val="accent1">
                <a:alpha val="60052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  <p:sp>
          <p:nvSpPr>
            <p:cNvPr id="53" name="텍스트 상자 75"/>
            <p:cNvSpPr txBox="1">
              <a:spLocks/>
            </p:cNvSpPr>
            <p:nvPr/>
          </p:nvSpPr>
          <p:spPr>
            <a:xfrm>
              <a:off x="8411845" y="2280285"/>
              <a:ext cx="896399" cy="430887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22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전문가</a:t>
              </a:r>
              <a:endParaRPr lang="ko-KR" altLang="en-US" sz="220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cxnSp>
        <p:nvCxnSpPr>
          <p:cNvPr id="54" name="도형 77"/>
          <p:cNvCxnSpPr/>
          <p:nvPr/>
        </p:nvCxnSpPr>
        <p:spPr>
          <a:xfrm>
            <a:off x="4396740" y="2198370"/>
            <a:ext cx="3404870" cy="635"/>
          </a:xfrm>
          <a:prstGeom prst="straightConnector1">
            <a:avLst/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텍스트 상자 78"/>
          <p:cNvSpPr txBox="1">
            <a:spLocks/>
          </p:cNvSpPr>
          <p:nvPr/>
        </p:nvSpPr>
        <p:spPr>
          <a:xfrm>
            <a:off x="4497070" y="1731010"/>
            <a:ext cx="317182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ko-KR" sz="18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컨설팅 및 유료 상품 컨텐츠 신청</a:t>
            </a:r>
            <a:endParaRPr lang="ko-KR" altLang="en-US" sz="18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56" name="도형 79"/>
          <p:cNvCxnSpPr/>
          <p:nvPr/>
        </p:nvCxnSpPr>
        <p:spPr>
          <a:xfrm flipH="1" flipV="1">
            <a:off x="4424045" y="3058795"/>
            <a:ext cx="3392170" cy="1270"/>
          </a:xfrm>
          <a:prstGeom prst="straightConnector1">
            <a:avLst/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텍스트 상자 80"/>
          <p:cNvSpPr txBox="1">
            <a:spLocks/>
          </p:cNvSpPr>
          <p:nvPr/>
        </p:nvSpPr>
        <p:spPr>
          <a:xfrm>
            <a:off x="4495165" y="2615565"/>
            <a:ext cx="317182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18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서비스 제공</a:t>
            </a:r>
            <a:endParaRPr lang="ko-KR" altLang="en-US" sz="18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58" name="그룹 83"/>
          <p:cNvGrpSpPr>
            <a:grpSpLocks/>
          </p:cNvGrpSpPr>
          <p:nvPr/>
        </p:nvGrpSpPr>
        <p:grpSpPr>
          <a:xfrm>
            <a:off x="5216525" y="4805045"/>
            <a:ext cx="1701800" cy="1701800"/>
            <a:chOff x="5216525" y="4805045"/>
            <a:chExt cx="1701800" cy="1701800"/>
          </a:xfrm>
        </p:grpSpPr>
        <p:sp>
          <p:nvSpPr>
            <p:cNvPr id="59" name="도형 81"/>
            <p:cNvSpPr>
              <a:spLocks/>
            </p:cNvSpPr>
            <p:nvPr/>
          </p:nvSpPr>
          <p:spPr>
            <a:xfrm>
              <a:off x="5216525" y="4805045"/>
              <a:ext cx="1701800" cy="1701800"/>
            </a:xfrm>
            <a:prstGeom prst="ellipse">
              <a:avLst/>
            </a:prstGeom>
            <a:solidFill>
              <a:schemeClr val="accent1">
                <a:alpha val="60052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  <p:sp>
          <p:nvSpPr>
            <p:cNvPr id="60" name="텍스트 상자 82"/>
            <p:cNvSpPr txBox="1">
              <a:spLocks/>
            </p:cNvSpPr>
            <p:nvPr/>
          </p:nvSpPr>
          <p:spPr>
            <a:xfrm>
              <a:off x="5621020" y="5428615"/>
              <a:ext cx="896399" cy="430887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22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운영자</a:t>
              </a:r>
              <a:endParaRPr lang="ko-KR" altLang="en-US" sz="220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cxnSp>
        <p:nvCxnSpPr>
          <p:cNvPr id="61" name="도형 84"/>
          <p:cNvCxnSpPr/>
          <p:nvPr/>
        </p:nvCxnSpPr>
        <p:spPr>
          <a:xfrm>
            <a:off x="4077335" y="3604895"/>
            <a:ext cx="1256665" cy="1256665"/>
          </a:xfrm>
          <a:prstGeom prst="straightConnector1">
            <a:avLst/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텍스트 상자 85"/>
          <p:cNvSpPr txBox="1">
            <a:spLocks/>
          </p:cNvSpPr>
          <p:nvPr/>
        </p:nvSpPr>
        <p:spPr>
          <a:xfrm rot="2700000">
            <a:off x="3133725" y="4135120"/>
            <a:ext cx="265811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18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이용료 지불</a:t>
            </a:r>
            <a:endParaRPr lang="ko-KR" altLang="en-US" sz="18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63" name="도형 86"/>
          <p:cNvCxnSpPr/>
          <p:nvPr/>
        </p:nvCxnSpPr>
        <p:spPr>
          <a:xfrm flipV="1">
            <a:off x="6840855" y="3501390"/>
            <a:ext cx="1286510" cy="1286510"/>
          </a:xfrm>
          <a:prstGeom prst="straightConnector1">
            <a:avLst/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텍스트 상자 87"/>
          <p:cNvSpPr txBox="1">
            <a:spLocks/>
          </p:cNvSpPr>
          <p:nvPr/>
        </p:nvSpPr>
        <p:spPr>
          <a:xfrm rot="18900000">
            <a:off x="6427470" y="4044315"/>
            <a:ext cx="265747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18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수수료 공제 후 금액 지급</a:t>
            </a:r>
            <a:endParaRPr lang="ko-KR" altLang="en-US" sz="18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Rect 0"/>
          <p:cNvCxnSpPr/>
          <p:nvPr/>
        </p:nvCxnSpPr>
        <p:spPr>
          <a:xfrm>
            <a:off x="1188720" y="273050"/>
            <a:ext cx="10667365" cy="635"/>
          </a:xfrm>
          <a:prstGeom prst="line">
            <a:avLst/>
          </a:prstGeom>
          <a:ln w="190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 0"/>
          <p:cNvSpPr>
            <a:spLocks/>
          </p:cNvSpPr>
          <p:nvPr/>
        </p:nvSpPr>
        <p:spPr>
          <a:xfrm>
            <a:off x="266065" y="244475"/>
            <a:ext cx="720725" cy="720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90220" y="323215"/>
            <a:ext cx="25971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27" name="Group 5"/>
          <p:cNvGrpSpPr>
            <a:grpSpLocks/>
          </p:cNvGrpSpPr>
          <p:nvPr/>
        </p:nvGrpSpPr>
        <p:grpSpPr>
          <a:xfrm>
            <a:off x="1174115" y="351790"/>
            <a:ext cx="1212369" cy="690245"/>
            <a:chOff x="1174115" y="351790"/>
            <a:chExt cx="1212369" cy="690245"/>
          </a:xfrm>
        </p:grpSpPr>
        <p:sp>
          <p:nvSpPr>
            <p:cNvPr id="28" name="Rect 0"/>
            <p:cNvSpPr txBox="1">
              <a:spLocks/>
            </p:cNvSpPr>
            <p:nvPr/>
          </p:nvSpPr>
          <p:spPr>
            <a:xfrm>
              <a:off x="1188720" y="351790"/>
              <a:ext cx="1197764" cy="307777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</a:t>
              </a:r>
              <a:r>
                <a:rPr lang="ko-KR" altLang="ko-KR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3</a:t>
              </a:r>
              <a:r>
                <a:rPr lang="en-US" altLang="ko-KR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 </a:t>
              </a:r>
              <a:r>
                <a:rPr lang="ko-KR" altLang="en-US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주요 기능</a:t>
              </a:r>
            </a:p>
          </p:txBody>
        </p:sp>
        <p:sp>
          <p:nvSpPr>
            <p:cNvPr id="29" name="Rect 0"/>
            <p:cNvSpPr txBox="1">
              <a:spLocks/>
            </p:cNvSpPr>
            <p:nvPr/>
          </p:nvSpPr>
          <p:spPr>
            <a:xfrm>
              <a:off x="1174115" y="611505"/>
              <a:ext cx="901700" cy="43053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22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투명도</a:t>
              </a:r>
              <a:endParaRPr lang="ko-KR" altLang="en-US" sz="220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grpSp>
        <p:nvGrpSpPr>
          <p:cNvPr id="35" name="그룹 90"/>
          <p:cNvGrpSpPr>
            <a:grpSpLocks/>
          </p:cNvGrpSpPr>
          <p:nvPr/>
        </p:nvGrpSpPr>
        <p:grpSpPr>
          <a:xfrm>
            <a:off x="760095" y="1614805"/>
            <a:ext cx="1703070" cy="1703070"/>
            <a:chOff x="760095" y="1614805"/>
            <a:chExt cx="1703070" cy="1703070"/>
          </a:xfrm>
        </p:grpSpPr>
        <p:sp>
          <p:nvSpPr>
            <p:cNvPr id="36" name="도형 88"/>
            <p:cNvSpPr>
              <a:spLocks/>
            </p:cNvSpPr>
            <p:nvPr/>
          </p:nvSpPr>
          <p:spPr>
            <a:xfrm>
              <a:off x="760095" y="1614805"/>
              <a:ext cx="1703070" cy="1703070"/>
            </a:xfrm>
            <a:prstGeom prst="ellipse">
              <a:avLst/>
            </a:prstGeom>
            <a:solidFill>
              <a:schemeClr val="accent1">
                <a:alpha val="60052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  <p:sp>
          <p:nvSpPr>
            <p:cNvPr id="37" name="텍스트 상자 89"/>
            <p:cNvSpPr txBox="1">
              <a:spLocks/>
            </p:cNvSpPr>
            <p:nvPr/>
          </p:nvSpPr>
          <p:spPr>
            <a:xfrm>
              <a:off x="1164590" y="2238375"/>
              <a:ext cx="896399" cy="430887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22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구인자</a:t>
              </a:r>
              <a:endParaRPr lang="ko-KR" altLang="en-US" sz="220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graphicFrame>
        <p:nvGraphicFramePr>
          <p:cNvPr id="38" name="표 9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859699"/>
              </p:ext>
            </p:extLst>
          </p:nvPr>
        </p:nvGraphicFramePr>
        <p:xfrm>
          <a:off x="4199890" y="1183005"/>
          <a:ext cx="7249160" cy="25444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2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2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2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22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849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2000" b="1" i="0" kern="1200" dirty="0">
                          <a:solidFill>
                            <a:schemeClr val="bg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채용횟수</a:t>
                      </a:r>
                      <a:endParaRPr lang="ko-KR" altLang="en-US" sz="2000" b="1" i="0" kern="1200" dirty="0">
                        <a:solidFill>
                          <a:schemeClr val="bg1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2000" b="1" i="0" kern="1200" dirty="0">
                          <a:solidFill>
                            <a:schemeClr val="bg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근무형태</a:t>
                      </a:r>
                      <a:endParaRPr lang="ko-KR" altLang="en-US" sz="2000" b="1" i="0" kern="1200" dirty="0">
                        <a:solidFill>
                          <a:schemeClr val="bg1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2000" b="1" i="0" kern="1200" dirty="0">
                          <a:solidFill>
                            <a:schemeClr val="bg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4대보험</a:t>
                      </a:r>
                      <a:endParaRPr lang="ko-KR" altLang="en-US" sz="2000" b="1" i="0" kern="1200" dirty="0">
                        <a:solidFill>
                          <a:schemeClr val="bg1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2000" b="1" i="0" kern="1200" dirty="0">
                          <a:solidFill>
                            <a:schemeClr val="bg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평균 근속년수</a:t>
                      </a:r>
                      <a:endParaRPr lang="ko-KR" altLang="en-US" sz="2000" b="1" i="0" kern="1200" dirty="0">
                        <a:solidFill>
                          <a:schemeClr val="bg1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98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800" b="0" i="0" kern="1200" dirty="0">
                          <a:solidFill>
                            <a:srgbClr val="3A3838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OOO</a:t>
                      </a:r>
                      <a:endParaRPr lang="ko-KR" altLang="en-US" sz="1800" b="0" i="0" kern="1200" dirty="0">
                        <a:solidFill>
                          <a:srgbClr val="3A3838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800" b="0" i="0" kern="1200">
                          <a:solidFill>
                            <a:srgbClr val="3A3838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OOO</a:t>
                      </a:r>
                      <a:endParaRPr lang="ko-KR" altLang="en-US" sz="1800" b="0" i="0" kern="1200">
                        <a:solidFill>
                          <a:srgbClr val="3A3838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800" b="0" i="0" kern="1200">
                          <a:solidFill>
                            <a:srgbClr val="3A3838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OOO</a:t>
                      </a:r>
                      <a:endParaRPr lang="ko-KR" altLang="en-US" sz="1800" b="0" i="0" kern="1200">
                        <a:solidFill>
                          <a:srgbClr val="3A3838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800" b="0" i="0" kern="1200">
                          <a:solidFill>
                            <a:srgbClr val="3A3838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OOO</a:t>
                      </a:r>
                      <a:endParaRPr lang="ko-KR" altLang="en-US" sz="1800" b="0" i="0" kern="1200">
                        <a:solidFill>
                          <a:srgbClr val="3A3838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985"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2000" b="1" i="0" kern="1200" dirty="0">
                          <a:solidFill>
                            <a:schemeClr val="bg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야근빈도</a:t>
                      </a:r>
                      <a:endParaRPr lang="ko-KR" altLang="en-US" sz="2000" b="1" i="0" kern="1200" dirty="0">
                        <a:solidFill>
                          <a:schemeClr val="bg1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2000" b="1" i="0" kern="1200" dirty="0">
                          <a:solidFill>
                            <a:schemeClr val="bg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업력</a:t>
                      </a:r>
                      <a:endParaRPr lang="ko-KR" altLang="en-US" sz="2000" b="1" i="0" kern="1200" dirty="0">
                        <a:solidFill>
                          <a:schemeClr val="bg1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2000" b="1" i="0" kern="1200" dirty="0">
                          <a:solidFill>
                            <a:schemeClr val="bg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재무상태</a:t>
                      </a:r>
                      <a:endParaRPr lang="ko-KR" altLang="en-US" sz="2000" b="1" i="0" kern="1200" dirty="0">
                        <a:solidFill>
                          <a:schemeClr val="bg1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2000" b="1" i="0" kern="1200" dirty="0">
                          <a:solidFill>
                            <a:schemeClr val="bg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내/외근 비율</a:t>
                      </a:r>
                      <a:endParaRPr lang="ko-KR" altLang="en-US" sz="2000" b="1" i="0" kern="1200" dirty="0">
                        <a:solidFill>
                          <a:schemeClr val="bg1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98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800" b="0" i="0" kern="1200">
                          <a:solidFill>
                            <a:srgbClr val="3A3838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OOO</a:t>
                      </a:r>
                      <a:endParaRPr lang="ko-KR" altLang="en-US" sz="1800" b="0" i="0" kern="1200">
                        <a:solidFill>
                          <a:srgbClr val="3A3838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800" b="0" i="0" kern="1200">
                          <a:solidFill>
                            <a:srgbClr val="3A3838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OOO</a:t>
                      </a:r>
                      <a:endParaRPr lang="ko-KR" altLang="en-US" sz="1800" b="0" i="0" kern="1200">
                        <a:solidFill>
                          <a:srgbClr val="3A3838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800" b="0" i="0" kern="1200">
                          <a:solidFill>
                            <a:srgbClr val="3A3838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OOO</a:t>
                      </a:r>
                      <a:endParaRPr lang="ko-KR" altLang="en-US" sz="1800" b="0" i="0" kern="1200">
                        <a:solidFill>
                          <a:srgbClr val="3A3838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800" b="0" i="0" kern="1200" dirty="0">
                          <a:solidFill>
                            <a:srgbClr val="3A3838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OOO</a:t>
                      </a:r>
                      <a:endParaRPr lang="ko-KR" altLang="en-US" sz="1800" b="0" i="0" kern="1200" dirty="0">
                        <a:solidFill>
                          <a:srgbClr val="3A3838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39" name="도형 100"/>
          <p:cNvCxnSpPr/>
          <p:nvPr/>
        </p:nvCxnSpPr>
        <p:spPr>
          <a:xfrm>
            <a:off x="2654935" y="2493010"/>
            <a:ext cx="1337310" cy="1905"/>
          </a:xfrm>
          <a:prstGeom prst="straightConnector1">
            <a:avLst/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텍스트 상자 101"/>
          <p:cNvSpPr txBox="1">
            <a:spLocks/>
          </p:cNvSpPr>
          <p:nvPr/>
        </p:nvSpPr>
        <p:spPr>
          <a:xfrm>
            <a:off x="1748790" y="2052955"/>
            <a:ext cx="3173095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18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정보 입력</a:t>
            </a:r>
            <a:endParaRPr lang="ko-KR" altLang="en-US" sz="18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aphicFrame>
        <p:nvGraphicFramePr>
          <p:cNvPr id="41" name="차트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659454"/>
              </p:ext>
            </p:extLst>
          </p:nvPr>
        </p:nvGraphicFramePr>
        <p:xfrm>
          <a:off x="5365750" y="4316730"/>
          <a:ext cx="4907915" cy="23641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2" name="도형 11"/>
          <p:cNvCxnSpPr/>
          <p:nvPr/>
        </p:nvCxnSpPr>
        <p:spPr>
          <a:xfrm flipH="1">
            <a:off x="7814945" y="3826510"/>
            <a:ext cx="15875" cy="443865"/>
          </a:xfrm>
          <a:prstGeom prst="straightConnector1">
            <a:avLst/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도형 12"/>
          <p:cNvCxnSpPr/>
          <p:nvPr/>
        </p:nvCxnSpPr>
        <p:spPr>
          <a:xfrm flipH="1">
            <a:off x="3486785" y="5453380"/>
            <a:ext cx="1597025" cy="635"/>
          </a:xfrm>
          <a:prstGeom prst="straightConnector1">
            <a:avLst/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15"/>
          <p:cNvGrpSpPr>
            <a:grpSpLocks/>
          </p:cNvGrpSpPr>
          <p:nvPr/>
        </p:nvGrpSpPr>
        <p:grpSpPr>
          <a:xfrm>
            <a:off x="1467485" y="4626610"/>
            <a:ext cx="1703070" cy="1703070"/>
            <a:chOff x="1467485" y="4626610"/>
            <a:chExt cx="1703070" cy="1703070"/>
          </a:xfrm>
        </p:grpSpPr>
        <p:sp>
          <p:nvSpPr>
            <p:cNvPr id="45" name="도형 13"/>
            <p:cNvSpPr>
              <a:spLocks/>
            </p:cNvSpPr>
            <p:nvPr/>
          </p:nvSpPr>
          <p:spPr>
            <a:xfrm>
              <a:off x="1467485" y="4626610"/>
              <a:ext cx="1703070" cy="1703070"/>
            </a:xfrm>
            <a:prstGeom prst="ellipse">
              <a:avLst/>
            </a:prstGeom>
            <a:solidFill>
              <a:schemeClr val="accent1">
                <a:alpha val="60052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  <p:sp>
          <p:nvSpPr>
            <p:cNvPr id="46" name="텍스트 상자 14"/>
            <p:cNvSpPr txBox="1">
              <a:spLocks/>
            </p:cNvSpPr>
            <p:nvPr/>
          </p:nvSpPr>
          <p:spPr>
            <a:xfrm>
              <a:off x="1871980" y="5250180"/>
              <a:ext cx="896399" cy="430887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22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구직자</a:t>
              </a:r>
              <a:endParaRPr lang="ko-KR" altLang="en-US" sz="220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sp>
        <p:nvSpPr>
          <p:cNvPr id="47" name="텍스트 상자 16"/>
          <p:cNvSpPr txBox="1">
            <a:spLocks/>
          </p:cNvSpPr>
          <p:nvPr/>
        </p:nvSpPr>
        <p:spPr>
          <a:xfrm>
            <a:off x="2721610" y="5020945"/>
            <a:ext cx="317309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18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정보 제공</a:t>
            </a:r>
            <a:endParaRPr lang="ko-KR" altLang="en-US" sz="18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Rect 0"/>
          <p:cNvCxnSpPr/>
          <p:nvPr/>
        </p:nvCxnSpPr>
        <p:spPr>
          <a:xfrm>
            <a:off x="1188720" y="273050"/>
            <a:ext cx="10668000" cy="1270"/>
          </a:xfrm>
          <a:prstGeom prst="line">
            <a:avLst/>
          </a:prstGeom>
          <a:ln w="190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 0"/>
          <p:cNvSpPr>
            <a:spLocks/>
          </p:cNvSpPr>
          <p:nvPr/>
        </p:nvSpPr>
        <p:spPr>
          <a:xfrm>
            <a:off x="266065" y="244475"/>
            <a:ext cx="721360" cy="721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90220" y="323215"/>
            <a:ext cx="260350" cy="584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5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27" name="Group 5"/>
          <p:cNvGrpSpPr>
            <a:grpSpLocks/>
          </p:cNvGrpSpPr>
          <p:nvPr/>
        </p:nvGrpSpPr>
        <p:grpSpPr>
          <a:xfrm>
            <a:off x="1174115" y="351790"/>
            <a:ext cx="1212215" cy="690880"/>
            <a:chOff x="1174115" y="351790"/>
            <a:chExt cx="1212215" cy="690880"/>
          </a:xfrm>
        </p:grpSpPr>
        <p:sp>
          <p:nvSpPr>
            <p:cNvPr id="28" name="Rect 0"/>
            <p:cNvSpPr txBox="1">
              <a:spLocks/>
            </p:cNvSpPr>
            <p:nvPr/>
          </p:nvSpPr>
          <p:spPr>
            <a:xfrm>
              <a:off x="1188720" y="351790"/>
              <a:ext cx="1197610" cy="30797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</a:t>
              </a:r>
              <a:r>
                <a:rPr lang="ko-KR" altLang="ko-KR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3</a:t>
              </a:r>
              <a:r>
                <a:rPr lang="en-US" altLang="ko-KR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 </a:t>
              </a:r>
              <a:r>
                <a:rPr lang="ko-KR" altLang="en-US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주요 기능</a:t>
              </a:r>
            </a:p>
          </p:txBody>
        </p:sp>
        <p:sp>
          <p:nvSpPr>
            <p:cNvPr id="29" name="Rect 0"/>
            <p:cNvSpPr txBox="1">
              <a:spLocks/>
            </p:cNvSpPr>
            <p:nvPr/>
          </p:nvSpPr>
          <p:spPr>
            <a:xfrm>
              <a:off x="1174115" y="611505"/>
              <a:ext cx="659130" cy="43116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매칭</a:t>
              </a:r>
            </a:p>
          </p:txBody>
        </p:sp>
      </p:grpSp>
      <p:grpSp>
        <p:nvGrpSpPr>
          <p:cNvPr id="44" name="Group 5"/>
          <p:cNvGrpSpPr>
            <a:grpSpLocks/>
          </p:cNvGrpSpPr>
          <p:nvPr/>
        </p:nvGrpSpPr>
        <p:grpSpPr>
          <a:xfrm>
            <a:off x="994410" y="1937385"/>
            <a:ext cx="1703070" cy="1703070"/>
            <a:chOff x="994410" y="1937385"/>
            <a:chExt cx="1703070" cy="1703070"/>
          </a:xfrm>
        </p:grpSpPr>
        <p:sp>
          <p:nvSpPr>
            <p:cNvPr id="45" name="Rect 0"/>
            <p:cNvSpPr>
              <a:spLocks/>
            </p:cNvSpPr>
            <p:nvPr/>
          </p:nvSpPr>
          <p:spPr>
            <a:xfrm>
              <a:off x="994410" y="1937385"/>
              <a:ext cx="1703070" cy="1703070"/>
            </a:xfrm>
            <a:prstGeom prst="ellipse">
              <a:avLst/>
            </a:prstGeom>
            <a:solidFill>
              <a:schemeClr val="accent1">
                <a:alpha val="60052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  <p:sp>
          <p:nvSpPr>
            <p:cNvPr id="46" name="Rect 0"/>
            <p:cNvSpPr txBox="1">
              <a:spLocks/>
            </p:cNvSpPr>
            <p:nvPr/>
          </p:nvSpPr>
          <p:spPr>
            <a:xfrm>
              <a:off x="1398905" y="2560955"/>
              <a:ext cx="896620" cy="43116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22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구직자</a:t>
              </a:r>
              <a:endParaRPr lang="ko-KR" altLang="en-US" sz="220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grpSp>
        <p:nvGrpSpPr>
          <p:cNvPr id="62" name="그룹 47"/>
          <p:cNvGrpSpPr>
            <a:grpSpLocks/>
          </p:cNvGrpSpPr>
          <p:nvPr/>
        </p:nvGrpSpPr>
        <p:grpSpPr>
          <a:xfrm>
            <a:off x="6701790" y="530860"/>
            <a:ext cx="2648585" cy="2648585"/>
            <a:chOff x="6701790" y="530860"/>
            <a:chExt cx="2648585" cy="2648585"/>
          </a:xfrm>
        </p:grpSpPr>
        <p:sp>
          <p:nvSpPr>
            <p:cNvPr id="47" name="도형 32"/>
            <p:cNvSpPr>
              <a:spLocks/>
            </p:cNvSpPr>
            <p:nvPr/>
          </p:nvSpPr>
          <p:spPr>
            <a:xfrm>
              <a:off x="6701790" y="530860"/>
              <a:ext cx="2648585" cy="2648585"/>
            </a:xfrm>
            <a:prstGeom prst="diamond">
              <a:avLst/>
            </a:prstGeom>
            <a:solidFill>
              <a:schemeClr val="accent1">
                <a:alpha val="69865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  <p:sp>
          <p:nvSpPr>
            <p:cNvPr id="48" name="텍스트 상자 33"/>
            <p:cNvSpPr txBox="1">
              <a:spLocks/>
            </p:cNvSpPr>
            <p:nvPr/>
          </p:nvSpPr>
          <p:spPr>
            <a:xfrm>
              <a:off x="7338060" y="1644650"/>
              <a:ext cx="1445895" cy="43053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22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매칭 시스템</a:t>
              </a:r>
              <a:endParaRPr lang="ko-KR" altLang="en-US" sz="220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grpSp>
        <p:nvGrpSpPr>
          <p:cNvPr id="65" name="그룹 50"/>
          <p:cNvGrpSpPr>
            <a:grpSpLocks/>
          </p:cNvGrpSpPr>
          <p:nvPr/>
        </p:nvGrpSpPr>
        <p:grpSpPr>
          <a:xfrm>
            <a:off x="4078605" y="3628390"/>
            <a:ext cx="7909560" cy="2653030"/>
            <a:chOff x="4078605" y="3628390"/>
            <a:chExt cx="7909560" cy="2653030"/>
          </a:xfrm>
        </p:grpSpPr>
        <p:grpSp>
          <p:nvGrpSpPr>
            <p:cNvPr id="56" name="그룹 41"/>
            <p:cNvGrpSpPr>
              <a:grpSpLocks/>
            </p:cNvGrpSpPr>
            <p:nvPr/>
          </p:nvGrpSpPr>
          <p:grpSpPr>
            <a:xfrm>
              <a:off x="4078605" y="3632835"/>
              <a:ext cx="2648585" cy="2648585"/>
              <a:chOff x="4078605" y="3632835"/>
              <a:chExt cx="2648585" cy="2648585"/>
            </a:xfrm>
          </p:grpSpPr>
          <p:sp>
            <p:nvSpPr>
              <p:cNvPr id="49" name="도형 34"/>
              <p:cNvSpPr>
                <a:spLocks/>
              </p:cNvSpPr>
              <p:nvPr/>
            </p:nvSpPr>
            <p:spPr>
              <a:xfrm>
                <a:off x="4078605" y="3632835"/>
                <a:ext cx="2648585" cy="2648585"/>
              </a:xfrm>
              <a:prstGeom prst="diamond">
                <a:avLst/>
              </a:prstGeom>
              <a:solidFill>
                <a:schemeClr val="accent2">
                  <a:lumMod val="60000"/>
                  <a:lumOff val="40000"/>
                  <a:alpha val="69865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>
                  <a:latin typeface="YiSunShin Dotum M" panose="02020603020101020101" pitchFamily="18" charset="-127"/>
                  <a:ea typeface="YiSunShin Dotum M" panose="02020603020101020101" pitchFamily="18" charset="-127"/>
                </a:endParaRPr>
              </a:p>
            </p:txBody>
          </p:sp>
          <p:sp>
            <p:nvSpPr>
              <p:cNvPr id="50" name="텍스트 상자 35"/>
              <p:cNvSpPr txBox="1">
                <a:spLocks/>
              </p:cNvSpPr>
              <p:nvPr/>
            </p:nvSpPr>
            <p:spPr>
              <a:xfrm>
                <a:off x="4587875" y="4760595"/>
                <a:ext cx="1678940" cy="43116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none" lIns="91440" tIns="45720" rIns="91440" bIns="45720" numCol="1" anchor="t">
                <a:spAutoFit/>
              </a:bodyPr>
              <a:lstStyle/>
              <a:p>
                <a:pPr marL="0" indent="0" latinLnBrk="0">
                  <a:buFontTx/>
                  <a:buNone/>
                </a:pPr>
                <a:r>
                  <a:rPr lang="ko-KR" altLang="ko-KR" sz="2200">
                    <a:latin typeface="YiSunShin Dotum M" panose="02020603020101020101" pitchFamily="18" charset="-127"/>
                    <a:ea typeface="YiSunShin Dotum M" panose="02020603020101020101" pitchFamily="18" charset="-127"/>
                  </a:rPr>
                  <a:t>검색기록 기반</a:t>
                </a:r>
                <a:endParaRPr lang="ko-KR" altLang="en-US" sz="2200">
                  <a:latin typeface="YiSunShin Dotum M" panose="02020603020101020101" pitchFamily="18" charset="-127"/>
                  <a:ea typeface="YiSunShin Dotum M" panose="02020603020101020101" pitchFamily="18" charset="-127"/>
                </a:endParaRPr>
              </a:p>
            </p:txBody>
          </p:sp>
        </p:grpSp>
        <p:grpSp>
          <p:nvGrpSpPr>
            <p:cNvPr id="57" name="그룹 42"/>
            <p:cNvGrpSpPr>
              <a:grpSpLocks/>
            </p:cNvGrpSpPr>
            <p:nvPr/>
          </p:nvGrpSpPr>
          <p:grpSpPr>
            <a:xfrm>
              <a:off x="6701790" y="3628390"/>
              <a:ext cx="2648585" cy="2648585"/>
              <a:chOff x="6701790" y="3628390"/>
              <a:chExt cx="2648585" cy="2648585"/>
            </a:xfrm>
          </p:grpSpPr>
          <p:sp>
            <p:nvSpPr>
              <p:cNvPr id="51" name="도형 36"/>
              <p:cNvSpPr>
                <a:spLocks/>
              </p:cNvSpPr>
              <p:nvPr/>
            </p:nvSpPr>
            <p:spPr>
              <a:xfrm>
                <a:off x="6701790" y="3628390"/>
                <a:ext cx="2648585" cy="2648585"/>
              </a:xfrm>
              <a:prstGeom prst="diamond">
                <a:avLst/>
              </a:prstGeom>
              <a:solidFill>
                <a:schemeClr val="accent6">
                  <a:lumMod val="60000"/>
                  <a:lumOff val="40000"/>
                  <a:alpha val="69865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>
                  <a:latin typeface="YiSunShin Dotum M" panose="02020603020101020101" pitchFamily="18" charset="-127"/>
                  <a:ea typeface="YiSunShin Dotum M" panose="02020603020101020101" pitchFamily="18" charset="-127"/>
                </a:endParaRPr>
              </a:p>
            </p:txBody>
          </p:sp>
          <p:sp>
            <p:nvSpPr>
              <p:cNvPr id="52" name="텍스트 상자 37"/>
              <p:cNvSpPr txBox="1">
                <a:spLocks/>
              </p:cNvSpPr>
              <p:nvPr/>
            </p:nvSpPr>
            <p:spPr>
              <a:xfrm>
                <a:off x="7200900" y="4758690"/>
                <a:ext cx="1766570" cy="43053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none" lIns="91440" tIns="45720" rIns="91440" bIns="45720" numCol="1" anchor="t">
                <a:spAutoFit/>
              </a:bodyPr>
              <a:lstStyle/>
              <a:p>
                <a:pPr marL="0" indent="0" latinLnBrk="0">
                  <a:buFontTx/>
                  <a:buNone/>
                </a:pPr>
                <a:r>
                  <a:rPr lang="ko-KR" altLang="ko-KR" sz="2200">
                    <a:latin typeface="YiSunShin Dotum M" panose="02020603020101020101" pitchFamily="18" charset="-127"/>
                    <a:ea typeface="YiSunShin Dotum M" panose="02020603020101020101" pitchFamily="18" charset="-127"/>
                  </a:rPr>
                  <a:t>공고 조회 기반</a:t>
                </a:r>
                <a:endParaRPr lang="ko-KR" altLang="en-US" sz="2200">
                  <a:latin typeface="YiSunShin Dotum M" panose="02020603020101020101" pitchFamily="18" charset="-127"/>
                  <a:ea typeface="YiSunShin Dotum M" panose="02020603020101020101" pitchFamily="18" charset="-127"/>
                </a:endParaRPr>
              </a:p>
            </p:txBody>
          </p:sp>
        </p:grpSp>
        <p:grpSp>
          <p:nvGrpSpPr>
            <p:cNvPr id="55" name="그룹 40"/>
            <p:cNvGrpSpPr>
              <a:grpSpLocks/>
            </p:cNvGrpSpPr>
            <p:nvPr/>
          </p:nvGrpSpPr>
          <p:grpSpPr>
            <a:xfrm>
              <a:off x="9339580" y="3630295"/>
              <a:ext cx="2648585" cy="2648585"/>
              <a:chOff x="9339580" y="3630295"/>
              <a:chExt cx="2648585" cy="2648585"/>
            </a:xfrm>
          </p:grpSpPr>
          <p:sp>
            <p:nvSpPr>
              <p:cNvPr id="53" name="도형 38"/>
              <p:cNvSpPr>
                <a:spLocks/>
              </p:cNvSpPr>
              <p:nvPr/>
            </p:nvSpPr>
            <p:spPr>
              <a:xfrm>
                <a:off x="9339580" y="3630295"/>
                <a:ext cx="2648585" cy="2648585"/>
              </a:xfrm>
              <a:prstGeom prst="diamond">
                <a:avLst/>
              </a:prstGeom>
              <a:solidFill>
                <a:schemeClr val="accent3">
                  <a:alpha val="69865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>
                  <a:latin typeface="YiSunShin Dotum M" panose="02020603020101020101" pitchFamily="18" charset="-127"/>
                  <a:ea typeface="YiSunShin Dotum M" panose="02020603020101020101" pitchFamily="18" charset="-127"/>
                </a:endParaRPr>
              </a:p>
            </p:txBody>
          </p:sp>
          <p:sp>
            <p:nvSpPr>
              <p:cNvPr id="54" name="텍스트 상자 39"/>
              <p:cNvSpPr txBox="1">
                <a:spLocks/>
              </p:cNvSpPr>
              <p:nvPr/>
            </p:nvSpPr>
            <p:spPr>
              <a:xfrm>
                <a:off x="9857740" y="4756785"/>
                <a:ext cx="1678940" cy="43116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none" lIns="91440" tIns="45720" rIns="91440" bIns="45720" numCol="1" anchor="t">
                <a:spAutoFit/>
              </a:bodyPr>
              <a:lstStyle/>
              <a:p>
                <a:pPr marL="0" indent="0" latinLnBrk="0">
                  <a:buFontTx/>
                  <a:buNone/>
                </a:pPr>
                <a:r>
                  <a:rPr lang="ko-KR" altLang="ko-KR" sz="2200">
                    <a:latin typeface="YiSunShin Dotum M" panose="02020603020101020101" pitchFamily="18" charset="-127"/>
                    <a:ea typeface="YiSunShin Dotum M" panose="02020603020101020101" pitchFamily="18" charset="-127"/>
                  </a:rPr>
                  <a:t>다면평가 기반</a:t>
                </a:r>
                <a:endParaRPr lang="ko-KR" altLang="en-US" sz="2200">
                  <a:latin typeface="YiSunShin Dotum M" panose="02020603020101020101" pitchFamily="18" charset="-127"/>
                  <a:ea typeface="YiSunShin Dotum M" panose="02020603020101020101" pitchFamily="18" charset="-127"/>
                </a:endParaRPr>
              </a:p>
            </p:txBody>
          </p:sp>
        </p:grpSp>
      </p:grpSp>
      <p:cxnSp>
        <p:nvCxnSpPr>
          <p:cNvPr id="64" name="도형 49"/>
          <p:cNvCxnSpPr/>
          <p:nvPr/>
        </p:nvCxnSpPr>
        <p:spPr>
          <a:xfrm flipV="1">
            <a:off x="5097145" y="3390265"/>
            <a:ext cx="5747385" cy="1270"/>
          </a:xfrm>
          <a:prstGeom prst="line">
            <a:avLst/>
          </a:prstGeom>
          <a:ln w="28575" cap="flat" cmpd="sng">
            <a:solidFill>
              <a:schemeClr val="tx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도형 51"/>
          <p:cNvCxnSpPr/>
          <p:nvPr/>
        </p:nvCxnSpPr>
        <p:spPr>
          <a:xfrm rot="0" flipV="1">
            <a:off x="2969260" y="1891030"/>
            <a:ext cx="3429000" cy="740410"/>
          </a:xfrm>
          <a:prstGeom prst="straightConnector1"/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도형 53"/>
          <p:cNvCxnSpPr/>
          <p:nvPr/>
        </p:nvCxnSpPr>
        <p:spPr>
          <a:xfrm flipH="1" flipV="1">
            <a:off x="2540635" y="3679190"/>
            <a:ext cx="1389380" cy="975360"/>
          </a:xfrm>
          <a:prstGeom prst="straightConnector1">
            <a:avLst/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텍스트 상자 54"/>
          <p:cNvSpPr txBox="1">
            <a:spLocks/>
          </p:cNvSpPr>
          <p:nvPr/>
        </p:nvSpPr>
        <p:spPr>
          <a:xfrm rot="2100000">
            <a:off x="2130425" y="4653915"/>
            <a:ext cx="317246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ko-KR" sz="18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매칭 공고 제공</a:t>
            </a:r>
            <a:endParaRPr lang="ko-KR" altLang="en-US" sz="18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585" y="2286000"/>
            <a:ext cx="1994457" cy="120032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7200" b="1" dirty="0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004</a:t>
            </a:r>
            <a:endParaRPr lang="ko-KR" altLang="en-US" sz="7200" b="1" dirty="0">
              <a:solidFill>
                <a:schemeClr val="tx2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00" y="3549650"/>
            <a:ext cx="1758815" cy="58477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200" spc="300" dirty="0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수행절차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37528" y="6505575"/>
            <a:ext cx="23839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585" y="3392805"/>
            <a:ext cx="697484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7820" y="920115"/>
            <a:ext cx="3334385" cy="459422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12" name="이등변 삼각형 11"/>
          <p:cNvSpPr/>
          <p:nvPr/>
        </p:nvSpPr>
        <p:spPr>
          <a:xfrm>
            <a:off x="8552815" y="920115"/>
            <a:ext cx="3334385" cy="459422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2740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8006" y="344708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목 차</a:t>
            </a:r>
          </a:p>
        </p:txBody>
      </p:sp>
      <p:sp>
        <p:nvSpPr>
          <p:cNvPr id="25" name="직각 삼각형 24"/>
          <p:cNvSpPr/>
          <p:nvPr/>
        </p:nvSpPr>
        <p:spPr>
          <a:xfrm flipH="1">
            <a:off x="8048846" y="0"/>
            <a:ext cx="4143153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8048846" y="0"/>
            <a:ext cx="4143153" cy="682148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338006" y="724659"/>
            <a:ext cx="137409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양쪽 중괄호 1">
            <a:extLst>
              <a:ext uri="{FF2B5EF4-FFF2-40B4-BE49-F238E27FC236}">
                <a16:creationId xmlns:a16="http://schemas.microsoft.com/office/drawing/2014/main" id="{3A7CE9C7-EDF3-83B1-6B89-BA6C407A7AD4}"/>
              </a:ext>
            </a:extLst>
          </p:cNvPr>
          <p:cNvSpPr/>
          <p:nvPr/>
        </p:nvSpPr>
        <p:spPr>
          <a:xfrm>
            <a:off x="1578034" y="1213867"/>
            <a:ext cx="2937757" cy="532557"/>
          </a:xfrm>
          <a:prstGeom prst="bracePair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pPr algn="ctr"/>
            <a:endParaRPr kumimoji="1" lang="en-US" altLang="ko-Kore-KR" sz="2800" spc="300" dirty="0">
              <a:solidFill>
                <a:schemeClr val="bg1">
                  <a:lumMod val="95000"/>
                </a:schemeClr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  <a:p>
            <a:pPr algn="ctr"/>
            <a:r>
              <a:rPr kumimoji="1" lang="en-US" altLang="ko-Kore-KR" sz="1000" spc="300" dirty="0">
                <a:solidFill>
                  <a:schemeClr val="bg1">
                    <a:lumMod val="95000"/>
                  </a:schemeClr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001</a:t>
            </a:r>
          </a:p>
          <a:p>
            <a:pPr algn="ctr"/>
            <a:r>
              <a:rPr kumimoji="1" lang="ko-Kore-KR" altLang="en-US" sz="2800" spc="300" dirty="0">
                <a:solidFill>
                  <a:schemeClr val="bg1">
                    <a:lumMod val="95000"/>
                  </a:schemeClr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프로젝트</a:t>
            </a:r>
            <a:r>
              <a:rPr kumimoji="1" lang="ko-KR" altLang="en-US" sz="2800" spc="300" dirty="0">
                <a:solidFill>
                  <a:schemeClr val="bg1">
                    <a:lumMod val="95000"/>
                  </a:schemeClr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 개요</a:t>
            </a:r>
            <a:endParaRPr kumimoji="1" lang="ko-Kore-KR" altLang="en-US" sz="2800" spc="300" dirty="0">
              <a:solidFill>
                <a:schemeClr val="bg1">
                  <a:lumMod val="95000"/>
                </a:schemeClr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33" name="양쪽 중괄호 32">
            <a:extLst>
              <a:ext uri="{FF2B5EF4-FFF2-40B4-BE49-F238E27FC236}">
                <a16:creationId xmlns:a16="http://schemas.microsoft.com/office/drawing/2014/main" id="{9773A45E-5009-15A7-03D1-924126A90649}"/>
              </a:ext>
            </a:extLst>
          </p:cNvPr>
          <p:cNvSpPr/>
          <p:nvPr/>
        </p:nvSpPr>
        <p:spPr>
          <a:xfrm>
            <a:off x="1578028" y="2117920"/>
            <a:ext cx="2937757" cy="532557"/>
          </a:xfrm>
          <a:prstGeom prst="bracePair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pPr algn="ctr"/>
            <a:r>
              <a:rPr kumimoji="1" lang="en-US" altLang="ko-KR" sz="1000" spc="300" dirty="0">
                <a:solidFill>
                  <a:schemeClr val="bg1">
                    <a:lumMod val="95000"/>
                  </a:schemeClr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002</a:t>
            </a:r>
          </a:p>
          <a:p>
            <a:pPr algn="ctr"/>
            <a:r>
              <a:rPr kumimoji="1" lang="ko-KR" altLang="en-US" sz="2800" spc="300" dirty="0">
                <a:solidFill>
                  <a:schemeClr val="bg1">
                    <a:lumMod val="95000"/>
                  </a:schemeClr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팀 및 역할</a:t>
            </a:r>
            <a:endParaRPr kumimoji="1" lang="ko-Kore-KR" altLang="en-US" sz="2800" spc="300" dirty="0">
              <a:solidFill>
                <a:schemeClr val="bg1">
                  <a:lumMod val="95000"/>
                </a:schemeClr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34" name="양쪽 중괄호 33">
            <a:extLst>
              <a:ext uri="{FF2B5EF4-FFF2-40B4-BE49-F238E27FC236}">
                <a16:creationId xmlns:a16="http://schemas.microsoft.com/office/drawing/2014/main" id="{CB6AFB87-E900-B6E1-FCFE-B9C4AECCD33B}"/>
              </a:ext>
            </a:extLst>
          </p:cNvPr>
          <p:cNvSpPr/>
          <p:nvPr/>
        </p:nvSpPr>
        <p:spPr>
          <a:xfrm>
            <a:off x="1578028" y="2970662"/>
            <a:ext cx="2937757" cy="532557"/>
          </a:xfrm>
          <a:prstGeom prst="bracePair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pPr algn="ctr"/>
            <a:r>
              <a:rPr kumimoji="1" lang="en-US" altLang="ko-KR" sz="1000" spc="300" dirty="0">
                <a:solidFill>
                  <a:schemeClr val="bg1">
                    <a:lumMod val="95000"/>
                  </a:schemeClr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003</a:t>
            </a:r>
          </a:p>
          <a:p>
            <a:pPr algn="ctr"/>
            <a:r>
              <a:rPr kumimoji="1" lang="ko-KR" altLang="en-US" sz="2800" spc="300" dirty="0">
                <a:solidFill>
                  <a:schemeClr val="bg1">
                    <a:lumMod val="95000"/>
                  </a:schemeClr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기능</a:t>
            </a:r>
            <a:endParaRPr kumimoji="1" lang="ko-Kore-KR" altLang="en-US" sz="2800" spc="300" dirty="0">
              <a:solidFill>
                <a:schemeClr val="bg1">
                  <a:lumMod val="95000"/>
                </a:schemeClr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35" name="양쪽 중괄호 34">
            <a:extLst>
              <a:ext uri="{FF2B5EF4-FFF2-40B4-BE49-F238E27FC236}">
                <a16:creationId xmlns:a16="http://schemas.microsoft.com/office/drawing/2014/main" id="{DD2AB983-822D-D321-25D0-F1AAAEC362A8}"/>
              </a:ext>
            </a:extLst>
          </p:cNvPr>
          <p:cNvSpPr/>
          <p:nvPr/>
        </p:nvSpPr>
        <p:spPr>
          <a:xfrm>
            <a:off x="1578029" y="3846199"/>
            <a:ext cx="2937757" cy="532557"/>
          </a:xfrm>
          <a:prstGeom prst="bracePair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pPr algn="ctr"/>
            <a:r>
              <a:rPr kumimoji="1" lang="en-US" altLang="ko-KR" sz="1000" spc="300" dirty="0">
                <a:solidFill>
                  <a:schemeClr val="bg1">
                    <a:lumMod val="95000"/>
                  </a:schemeClr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004</a:t>
            </a:r>
          </a:p>
          <a:p>
            <a:pPr algn="ctr"/>
            <a:r>
              <a:rPr kumimoji="1" lang="ko-KR" altLang="en-US" sz="2800" spc="300" dirty="0">
                <a:solidFill>
                  <a:schemeClr val="bg1">
                    <a:lumMod val="95000"/>
                  </a:schemeClr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수행절차</a:t>
            </a:r>
            <a:endParaRPr kumimoji="1" lang="ko-Kore-KR" altLang="en-US" sz="2800" spc="300" dirty="0">
              <a:solidFill>
                <a:schemeClr val="bg1">
                  <a:lumMod val="95000"/>
                </a:schemeClr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36" name="양쪽 중괄호 35">
            <a:extLst>
              <a:ext uri="{FF2B5EF4-FFF2-40B4-BE49-F238E27FC236}">
                <a16:creationId xmlns:a16="http://schemas.microsoft.com/office/drawing/2014/main" id="{20A4458E-C5AB-8471-D718-47E89ABB923A}"/>
              </a:ext>
            </a:extLst>
          </p:cNvPr>
          <p:cNvSpPr/>
          <p:nvPr/>
        </p:nvSpPr>
        <p:spPr>
          <a:xfrm>
            <a:off x="1578030" y="4733334"/>
            <a:ext cx="2937757" cy="532557"/>
          </a:xfrm>
          <a:prstGeom prst="bracePair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pPr algn="ctr"/>
            <a:r>
              <a:rPr kumimoji="1" lang="en-US" altLang="ko-KR" sz="1000" spc="300" dirty="0">
                <a:solidFill>
                  <a:schemeClr val="bg1">
                    <a:lumMod val="95000"/>
                  </a:schemeClr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005</a:t>
            </a:r>
          </a:p>
          <a:p>
            <a:pPr algn="ctr"/>
            <a:r>
              <a:rPr kumimoji="1" lang="ko-KR" altLang="en-US" sz="2800" spc="300" dirty="0">
                <a:solidFill>
                  <a:schemeClr val="bg1">
                    <a:lumMod val="95000"/>
                  </a:schemeClr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개발환경</a:t>
            </a:r>
            <a:endParaRPr kumimoji="1" lang="ko-Kore-KR" altLang="en-US" sz="2800" spc="300" dirty="0">
              <a:solidFill>
                <a:schemeClr val="bg1">
                  <a:lumMod val="95000"/>
                </a:schemeClr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37" name="양쪽 중괄호 36">
            <a:extLst>
              <a:ext uri="{FF2B5EF4-FFF2-40B4-BE49-F238E27FC236}">
                <a16:creationId xmlns:a16="http://schemas.microsoft.com/office/drawing/2014/main" id="{BC7E41B1-2132-B0C6-75D1-53ACB03D524B}"/>
              </a:ext>
            </a:extLst>
          </p:cNvPr>
          <p:cNvSpPr/>
          <p:nvPr/>
        </p:nvSpPr>
        <p:spPr>
          <a:xfrm>
            <a:off x="1578031" y="5600784"/>
            <a:ext cx="2937757" cy="532557"/>
          </a:xfrm>
          <a:prstGeom prst="bracePair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pPr algn="ctr"/>
            <a:r>
              <a:rPr kumimoji="1" lang="en-US" altLang="ko-KR" sz="1000" spc="300" dirty="0">
                <a:solidFill>
                  <a:schemeClr val="bg1">
                    <a:lumMod val="95000"/>
                  </a:schemeClr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006</a:t>
            </a:r>
          </a:p>
          <a:p>
            <a:pPr algn="ctr"/>
            <a:r>
              <a:rPr kumimoji="1" lang="ko-KR" altLang="en-US" sz="2800" spc="300" dirty="0">
                <a:solidFill>
                  <a:schemeClr val="bg1">
                    <a:lumMod val="95000"/>
                  </a:schemeClr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산출물</a:t>
            </a:r>
            <a:endParaRPr kumimoji="1" lang="ko-Kore-KR" altLang="en-US" sz="2800" spc="300" dirty="0">
              <a:solidFill>
                <a:schemeClr val="bg1">
                  <a:lumMod val="95000"/>
                </a:schemeClr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2866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Rect 0"/>
          <p:cNvCxnSpPr/>
          <p:nvPr/>
        </p:nvCxnSpPr>
        <p:spPr>
          <a:xfrm>
            <a:off x="1188720" y="273050"/>
            <a:ext cx="10668000" cy="1270"/>
          </a:xfrm>
          <a:prstGeom prst="line">
            <a:avLst/>
          </a:prstGeom>
          <a:ln w="190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 0"/>
          <p:cNvSpPr>
            <a:spLocks/>
          </p:cNvSpPr>
          <p:nvPr/>
        </p:nvSpPr>
        <p:spPr>
          <a:xfrm>
            <a:off x="266065" y="244475"/>
            <a:ext cx="721360" cy="721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90220" y="323215"/>
            <a:ext cx="260350" cy="584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27" name="Group 5"/>
          <p:cNvGrpSpPr>
            <a:grpSpLocks/>
          </p:cNvGrpSpPr>
          <p:nvPr/>
        </p:nvGrpSpPr>
        <p:grpSpPr>
          <a:xfrm>
            <a:off x="1174115" y="351790"/>
            <a:ext cx="1678940" cy="690880"/>
            <a:chOff x="1174115" y="351790"/>
            <a:chExt cx="1678940" cy="690880"/>
          </a:xfrm>
        </p:grpSpPr>
        <p:sp>
          <p:nvSpPr>
            <p:cNvPr id="28" name="Rect 0"/>
            <p:cNvSpPr txBox="1">
              <a:spLocks/>
            </p:cNvSpPr>
            <p:nvPr/>
          </p:nvSpPr>
          <p:spPr>
            <a:xfrm>
              <a:off x="1188720" y="351790"/>
              <a:ext cx="1205865" cy="30797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1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004 </a:t>
              </a:r>
              <a:r>
                <a:rPr lang="ko-KR" altLang="en-US" sz="1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주요 기능</a:t>
              </a:r>
            </a:p>
          </p:txBody>
        </p:sp>
        <p:sp>
          <p:nvSpPr>
            <p:cNvPr id="29" name="Rect 0"/>
            <p:cNvSpPr txBox="1">
              <a:spLocks/>
            </p:cNvSpPr>
            <p:nvPr/>
          </p:nvSpPr>
          <p:spPr>
            <a:xfrm>
              <a:off x="1174115" y="611505"/>
              <a:ext cx="1678940" cy="43116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프로젝트 계획</a:t>
              </a:r>
            </a:p>
          </p:txBody>
        </p:sp>
      </p:grp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EEA18EF-FA6E-6E81-7AEC-E5C13792AD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743919"/>
              </p:ext>
            </p:extLst>
          </p:nvPr>
        </p:nvGraphicFramePr>
        <p:xfrm>
          <a:off x="124460" y="2036728"/>
          <a:ext cx="5832729" cy="46805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3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3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32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32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32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2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460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2000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일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2000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2000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화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2000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수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2000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목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2000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금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2000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토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319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319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319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319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319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rgbClr val="868686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rgbClr val="868686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rgbClr val="868686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rgbClr val="868686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2" name="오른쪽 화살표[R] 31">
            <a:extLst>
              <a:ext uri="{FF2B5EF4-FFF2-40B4-BE49-F238E27FC236}">
                <a16:creationId xmlns:a16="http://schemas.microsoft.com/office/drawing/2014/main" id="{E38A0F0F-5844-0407-9139-A321EAD8178F}"/>
              </a:ext>
            </a:extLst>
          </p:cNvPr>
          <p:cNvSpPr/>
          <p:nvPr/>
        </p:nvSpPr>
        <p:spPr>
          <a:xfrm>
            <a:off x="139700" y="3602355"/>
            <a:ext cx="4968875" cy="1079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33" name="오른쪽 화살표[R] 32">
            <a:extLst>
              <a:ext uri="{FF2B5EF4-FFF2-40B4-BE49-F238E27FC236}">
                <a16:creationId xmlns:a16="http://schemas.microsoft.com/office/drawing/2014/main" id="{E4F2F58F-ABF5-3EBB-AE43-6422A27C1645}"/>
              </a:ext>
            </a:extLst>
          </p:cNvPr>
          <p:cNvSpPr/>
          <p:nvPr/>
        </p:nvSpPr>
        <p:spPr>
          <a:xfrm rot="10798072">
            <a:off x="4314825" y="2837180"/>
            <a:ext cx="1619885" cy="1079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id="{7013C349-C8F4-23BE-D8EF-A05F4395543E}"/>
              </a:ext>
            </a:extLst>
          </p:cNvPr>
          <p:cNvSpPr txBox="1"/>
          <p:nvPr/>
        </p:nvSpPr>
        <p:spPr>
          <a:xfrm>
            <a:off x="2088515" y="3652520"/>
            <a:ext cx="1374775" cy="50736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sz="2700" spc="-140" b="1">
                <a:solidFill>
                  <a:schemeClr val="accent1">
                    <a:alpha val="69865"/>
                  </a:schemeClr>
                </a:solidFill>
                <a:latin typeface="YiSunShin Dotum M" charset="0"/>
                <a:ea typeface="YiSunShin Dotum M" charset="0"/>
              </a:rPr>
              <a:t>주제</a:t>
            </a:r>
            <a:r>
              <a:rPr lang="ko-KR" altLang="en-US" sz="2700" spc="-140" b="1">
                <a:solidFill>
                  <a:schemeClr val="accent1">
                    <a:alpha val="69865"/>
                  </a:schemeClr>
                </a:solidFill>
                <a:latin typeface="YiSunShin Dotum M" charset="0"/>
                <a:ea typeface="YiSunShin Dotum M" charset="0"/>
              </a:rPr>
              <a:t> </a:t>
            </a:r>
            <a:r>
              <a:rPr lang="ko-KR" altLang="en-US" sz="2700" spc="-140" b="1">
                <a:solidFill>
                  <a:schemeClr val="accent1">
                    <a:alpha val="69865"/>
                  </a:schemeClr>
                </a:solidFill>
                <a:latin typeface="YiSunShin Dotum M" charset="0"/>
                <a:ea typeface="YiSunShin Dotum M" charset="0"/>
              </a:rPr>
              <a:t>선정</a:t>
            </a:r>
            <a:r>
              <a:rPr sz="2700" spc="-140" b="1">
                <a:solidFill>
                  <a:schemeClr val="accent1">
                    <a:alpha val="69865"/>
                  </a:schemeClr>
                </a:solidFill>
                <a:latin typeface="나눔스퀘어라운드 Regular" charset="0"/>
                <a:ea typeface="나눔스퀘어라운드 Regular" charset="0"/>
              </a:rPr>
              <a:t>(1/6~1/13)</a:t>
            </a:r>
            <a:endParaRPr lang="ko-KR" altLang="en-US" sz="2700" b="1">
              <a:solidFill>
                <a:schemeClr val="accent1">
                  <a:alpha val="69865"/>
                </a:schemeClr>
              </a:solidFill>
              <a:latin typeface="YiSunShin Dotum M" charset="0"/>
              <a:ea typeface="YiSunShin Dotum M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0C10B81-0EDB-7EF8-41BE-E339224225AE}"/>
              </a:ext>
            </a:extLst>
          </p:cNvPr>
          <p:cNvSpPr/>
          <p:nvPr/>
        </p:nvSpPr>
        <p:spPr>
          <a:xfrm>
            <a:off x="138430" y="4476115"/>
            <a:ext cx="5796915" cy="53975"/>
          </a:xfrm>
          <a:prstGeom prst="rect">
            <a:avLst/>
          </a:prstGeom>
          <a:solidFill>
            <a:srgbClr val="783E9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36" name="오른쪽 화살표[R] 35">
            <a:extLst>
              <a:ext uri="{FF2B5EF4-FFF2-40B4-BE49-F238E27FC236}">
                <a16:creationId xmlns:a16="http://schemas.microsoft.com/office/drawing/2014/main" id="{FA8C3970-73B3-A52D-A5A7-DCBA18EEC976}"/>
              </a:ext>
            </a:extLst>
          </p:cNvPr>
          <p:cNvSpPr/>
          <p:nvPr/>
        </p:nvSpPr>
        <p:spPr>
          <a:xfrm rot="10798072">
            <a:off x="5114925" y="3604895"/>
            <a:ext cx="828040" cy="1079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83E9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37" name="오른쪽 화살표[R] 36">
            <a:extLst>
              <a:ext uri="{FF2B5EF4-FFF2-40B4-BE49-F238E27FC236}">
                <a16:creationId xmlns:a16="http://schemas.microsoft.com/office/drawing/2014/main" id="{7C9C98D0-73F5-3633-25A7-845A61A13A7B}"/>
              </a:ext>
            </a:extLst>
          </p:cNvPr>
          <p:cNvSpPr/>
          <p:nvPr/>
        </p:nvSpPr>
        <p:spPr>
          <a:xfrm>
            <a:off x="135255" y="6137910"/>
            <a:ext cx="3312160" cy="1079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83E9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A7736E-BD43-0B2F-5C49-C7C56C7B8504}"/>
              </a:ext>
            </a:extLst>
          </p:cNvPr>
          <p:cNvSpPr/>
          <p:nvPr/>
        </p:nvSpPr>
        <p:spPr>
          <a:xfrm>
            <a:off x="136525" y="5330825"/>
            <a:ext cx="5796915" cy="53975"/>
          </a:xfrm>
          <a:prstGeom prst="rect">
            <a:avLst/>
          </a:prstGeom>
          <a:solidFill>
            <a:srgbClr val="783E9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39" name="TextBox 8">
            <a:extLst>
              <a:ext uri="{FF2B5EF4-FFF2-40B4-BE49-F238E27FC236}">
                <a16:creationId xmlns:a16="http://schemas.microsoft.com/office/drawing/2014/main" id="{1F7BE9DC-4650-8DA9-F720-32EE63E206D5}"/>
              </a:ext>
            </a:extLst>
          </p:cNvPr>
          <p:cNvSpPr txBox="1"/>
          <p:nvPr/>
        </p:nvSpPr>
        <p:spPr>
          <a:xfrm>
            <a:off x="2028825" y="4535805"/>
            <a:ext cx="1653540" cy="50736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sz="2700" spc="-140" b="1">
                <a:solidFill>
                  <a:srgbClr val="783E94">
                    <a:alpha val="49847"/>
                  </a:srgbClr>
                </a:solidFill>
                <a:latin typeface="YiSunShin Dotum M" charset="0"/>
                <a:ea typeface="YiSunShin Dotum M" charset="0"/>
              </a:rPr>
              <a:t>시스템</a:t>
            </a:r>
            <a:r>
              <a:rPr lang="ko-KR" altLang="en-US" sz="2700" spc="-140" b="1">
                <a:solidFill>
                  <a:srgbClr val="783E94">
                    <a:alpha val="49847"/>
                  </a:srgbClr>
                </a:solidFill>
                <a:latin typeface="YiSunShin Dotum M" charset="0"/>
                <a:ea typeface="YiSunShin Dotum M" charset="0"/>
              </a:rPr>
              <a:t> </a:t>
            </a:r>
            <a:r>
              <a:rPr lang="ko-KR" altLang="en-US" sz="2700" spc="-140" b="1">
                <a:solidFill>
                  <a:srgbClr val="783E94">
                    <a:alpha val="49847"/>
                  </a:srgbClr>
                </a:solidFill>
                <a:latin typeface="YiSunShin Dotum M" charset="0"/>
                <a:ea typeface="YiSunShin Dotum M" charset="0"/>
              </a:rPr>
              <a:t>설계</a:t>
            </a:r>
            <a:r>
              <a:rPr sz="2700" spc="-140" b="1">
                <a:solidFill>
                  <a:srgbClr val="783E94">
                    <a:alpha val="49847"/>
                  </a:srgbClr>
                </a:solidFill>
                <a:latin typeface="나눔스퀘어라운드 Regular" charset="0"/>
                <a:ea typeface="나눔스퀘어라운드 Regular" charset="0"/>
              </a:rPr>
              <a:t>(1/14~2/1)</a:t>
            </a:r>
            <a:endParaRPr lang="ko-KR" altLang="en-US" sz="2700" b="1">
              <a:solidFill>
                <a:srgbClr val="783E94">
                  <a:alpha val="49847"/>
                </a:srgbClr>
              </a:solidFill>
              <a:latin typeface="YiSunShin Dotum M" charset="0"/>
              <a:ea typeface="YiSunShin Dotum M" charset="0"/>
            </a:endParaRPr>
          </a:p>
        </p:txBody>
      </p:sp>
      <p:sp>
        <p:nvSpPr>
          <p:cNvPr id="40" name="오른쪽 화살표[R] 39"/>
          <p:cNvSpPr>
            <a:spLocks/>
          </p:cNvSpPr>
          <p:nvPr/>
        </p:nvSpPr>
        <p:spPr>
          <a:xfrm rot="10800000">
            <a:off x="3468370" y="6145530"/>
            <a:ext cx="2484755" cy="10858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843A">
              <a:alpha val="60052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endParaRPr lang="ko-KR" altLang="en-US">
              <a:solidFill>
                <a:srgbClr val="EBBA6F"/>
              </a:solidFill>
              <a:latin typeface="YiSunShin Dotum M" charset="0"/>
              <a:ea typeface="YiSunShin Dotum M" charset="0"/>
            </a:endParaRPr>
          </a:p>
        </p:txBody>
      </p:sp>
      <p:sp>
        <p:nvSpPr>
          <p:cNvPr id="2" name="양쪽 중괄호 1">
            <a:extLst>
              <a:ext uri="{FF2B5EF4-FFF2-40B4-BE49-F238E27FC236}">
                <a16:creationId xmlns:a16="http://schemas.microsoft.com/office/drawing/2014/main" id="{764AF597-49A4-2DE9-F49C-9618875DA112}"/>
              </a:ext>
            </a:extLst>
          </p:cNvPr>
          <p:cNvSpPr/>
          <p:nvPr/>
        </p:nvSpPr>
        <p:spPr>
          <a:xfrm>
            <a:off x="4638675" y="852170"/>
            <a:ext cx="2914015" cy="39878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en-US" altLang="ko-Kore-KR" sz="36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1</a:t>
            </a:r>
            <a:r>
              <a:rPr kumimoji="1" lang="ko-KR" altLang="en-US" sz="36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월 </a:t>
            </a:r>
            <a:r>
              <a:rPr kumimoji="1" lang="en-US" altLang="ko-KR" sz="36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~</a:t>
            </a:r>
            <a:r>
              <a:rPr kumimoji="1" lang="ko-KR" altLang="en-US" sz="36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kumimoji="1" lang="en-US" altLang="ko-KR" sz="36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3</a:t>
            </a:r>
            <a:r>
              <a:rPr kumimoji="1" lang="ko-KR" altLang="en-US" sz="36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월</a:t>
            </a:r>
            <a:endParaRPr kumimoji="1" lang="ko-Kore-KR" altLang="en-US" sz="36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4BF07CEC-1956-15BC-AC37-8819C179DF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020776"/>
              </p:ext>
            </p:extLst>
          </p:nvPr>
        </p:nvGraphicFramePr>
        <p:xfrm>
          <a:off x="6166423" y="2036728"/>
          <a:ext cx="5832729" cy="4680583"/>
        </p:xfrm>
        <a:graphic>
          <a:graphicData uri="http://schemas.openxmlformats.org/drawingml/2006/table">
            <a:tbl>
              <a:tblPr firstRow="1" bandRow="1"/>
              <a:tblGrid>
                <a:gridCol w="833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3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32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32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32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2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460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2000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일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2000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2000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화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2000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수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2000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목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2000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금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2000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토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319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rgbClr val="868686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rgbClr val="868686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rgbClr val="868686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319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319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319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319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rgbClr val="868686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8" name="오른쪽 화살표[R] 57">
            <a:extLst>
              <a:ext uri="{FF2B5EF4-FFF2-40B4-BE49-F238E27FC236}">
                <a16:creationId xmlns:a16="http://schemas.microsoft.com/office/drawing/2014/main" id="{44BBDB2C-78C1-4486-C79B-30A3E1D4898F}"/>
              </a:ext>
            </a:extLst>
          </p:cNvPr>
          <p:cNvSpPr/>
          <p:nvPr/>
        </p:nvSpPr>
        <p:spPr>
          <a:xfrm>
            <a:off x="6179820" y="4463415"/>
            <a:ext cx="2484120" cy="1079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843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59" name="왼쪽/오른쪽 화살표[L] 58"/>
          <p:cNvSpPr>
            <a:spLocks/>
          </p:cNvSpPr>
          <p:nvPr/>
        </p:nvSpPr>
        <p:spPr>
          <a:xfrm rot="10800000">
            <a:off x="9525000" y="4479925"/>
            <a:ext cx="808990" cy="108585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>
              <a:alpha val="60052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endParaRPr lang="ko-KR" altLang="en-US">
              <a:latin typeface="YiSunShin Dotum M" charset="0"/>
              <a:ea typeface="YiSunShin Dotum M" charset="0"/>
            </a:endParaRPr>
          </a:p>
        </p:txBody>
      </p:sp>
      <p:sp>
        <p:nvSpPr>
          <p:cNvPr id="60" name="TextBox 8"/>
          <p:cNvSpPr txBox="1">
            <a:spLocks/>
          </p:cNvSpPr>
          <p:nvPr/>
        </p:nvSpPr>
        <p:spPr>
          <a:xfrm rot="0">
            <a:off x="9545955" y="4569460"/>
            <a:ext cx="728980" cy="50736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sz="2700" spc="-140" b="1">
                <a:solidFill>
                  <a:srgbClr val="FF0000">
                    <a:alpha val="60052"/>
                  </a:srgbClr>
                </a:solidFill>
                <a:latin typeface="YiSunShin Dotum M" charset="0"/>
                <a:ea typeface="YiSunShin Dotum M" charset="0"/>
              </a:rPr>
              <a:t>발표</a:t>
            </a:r>
            <a:endParaRPr lang="ko-KR" altLang="en-US" sz="2700" b="1">
              <a:solidFill>
                <a:srgbClr val="FF0000">
                  <a:alpha val="60052"/>
                </a:srgbClr>
              </a:solidFill>
              <a:latin typeface="YiSunShin Dotum M" charset="0"/>
              <a:ea typeface="YiSunShin Dotum M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0AB1A5D-9515-E073-C769-013F0EACB00E}"/>
              </a:ext>
            </a:extLst>
          </p:cNvPr>
          <p:cNvSpPr/>
          <p:nvPr/>
        </p:nvSpPr>
        <p:spPr>
          <a:xfrm>
            <a:off x="6190615" y="3628390"/>
            <a:ext cx="5796915" cy="53975"/>
          </a:xfrm>
          <a:prstGeom prst="rect">
            <a:avLst/>
          </a:prstGeom>
          <a:solidFill>
            <a:srgbClr val="FF843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>
              <a:solidFill>
                <a:srgbClr val="3057B9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F238ED-121C-3049-F5CF-DADB8691C8A9}"/>
              </a:ext>
            </a:extLst>
          </p:cNvPr>
          <p:cNvSpPr/>
          <p:nvPr/>
        </p:nvSpPr>
        <p:spPr>
          <a:xfrm>
            <a:off x="6189345" y="2856865"/>
            <a:ext cx="5796915" cy="53975"/>
          </a:xfrm>
          <a:prstGeom prst="rect">
            <a:avLst/>
          </a:prstGeom>
          <a:solidFill>
            <a:srgbClr val="FF843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70" name="TextBox 8">
            <a:extLst>
              <a:ext uri="{FF2B5EF4-FFF2-40B4-BE49-F238E27FC236}">
                <a16:creationId xmlns:a16="http://schemas.microsoft.com/office/drawing/2014/main" id="{0010058A-A787-DB8E-49D6-59E0CA6018EC}"/>
              </a:ext>
            </a:extLst>
          </p:cNvPr>
          <p:cNvSpPr txBox="1"/>
          <p:nvPr/>
        </p:nvSpPr>
        <p:spPr>
          <a:xfrm>
            <a:off x="8131175" y="2872740"/>
            <a:ext cx="1653540" cy="50736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sz="2700" spc="-140" b="1">
                <a:solidFill>
                  <a:srgbClr val="FF843A">
                    <a:alpha val="69865"/>
                  </a:srgbClr>
                </a:solidFill>
                <a:latin typeface="YiSunShin Dotum M" charset="0"/>
                <a:ea typeface="YiSunShin Dotum M" charset="0"/>
              </a:rPr>
              <a:t>시스템</a:t>
            </a:r>
            <a:r>
              <a:rPr lang="ko-KR" altLang="en-US" sz="2700" spc="-140" b="1">
                <a:solidFill>
                  <a:srgbClr val="FF843A">
                    <a:alpha val="69865"/>
                  </a:srgbClr>
                </a:solidFill>
                <a:latin typeface="YiSunShin Dotum M" charset="0"/>
                <a:ea typeface="YiSunShin Dotum M" charset="0"/>
              </a:rPr>
              <a:t> </a:t>
            </a:r>
            <a:r>
              <a:rPr lang="ko-KR" altLang="en-US" sz="2700" spc="-140" b="1">
                <a:solidFill>
                  <a:srgbClr val="FF843A">
                    <a:alpha val="69865"/>
                  </a:srgbClr>
                </a:solidFill>
                <a:latin typeface="YiSunShin Dotum M" charset="0"/>
                <a:ea typeface="YiSunShin Dotum M" charset="0"/>
              </a:rPr>
              <a:t>구현</a:t>
            </a:r>
            <a:r>
              <a:rPr sz="2700" spc="-140" b="1">
                <a:solidFill>
                  <a:srgbClr val="FF843A">
                    <a:alpha val="69865"/>
                  </a:srgbClr>
                </a:solidFill>
                <a:latin typeface="나눔스퀘어라운드 Regular" charset="0"/>
                <a:ea typeface="나눔스퀘어라운드 Regular" charset="0"/>
              </a:rPr>
              <a:t>(2/2~3/14)</a:t>
            </a:r>
            <a:endParaRPr lang="ko-KR" altLang="en-US" sz="2700" b="1">
              <a:solidFill>
                <a:srgbClr val="FF843A">
                  <a:alpha val="69865"/>
                </a:srgbClr>
              </a:solidFill>
              <a:latin typeface="YiSunShin Dotum M" charset="0"/>
              <a:ea typeface="YiSunShin Dotum M" charset="0"/>
            </a:endParaRPr>
          </a:p>
        </p:txBody>
      </p:sp>
      <p:sp>
        <p:nvSpPr>
          <p:cNvPr id="71" name="왼쪽/오른쪽 화살표[L] 70"/>
          <p:cNvSpPr>
            <a:spLocks/>
          </p:cNvSpPr>
          <p:nvPr/>
        </p:nvSpPr>
        <p:spPr>
          <a:xfrm rot="10800000">
            <a:off x="8685530" y="4458335"/>
            <a:ext cx="808990" cy="108585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628E1">
              <a:alpha val="69865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endParaRPr lang="ko-KR" altLang="en-US">
              <a:solidFill>
                <a:srgbClr val="F628E1">
                  <a:alpha val="60052"/>
                </a:srgbClr>
              </a:solidFill>
              <a:latin typeface="YiSunShin Dotum M" charset="0"/>
              <a:ea typeface="YiSunShin Dotum M" charset="0"/>
            </a:endParaRPr>
          </a:p>
        </p:txBody>
      </p:sp>
      <p:sp>
        <p:nvSpPr>
          <p:cNvPr id="72" name="TextBox 8">
            <a:extLst>
              <a:ext uri="{FF2B5EF4-FFF2-40B4-BE49-F238E27FC236}">
                <a16:creationId xmlns:a16="http://schemas.microsoft.com/office/drawing/2014/main" id="{975F1ED6-6F82-0B3B-8010-4A028AFEBD2F}"/>
              </a:ext>
            </a:extLst>
          </p:cNvPr>
          <p:cNvSpPr txBox="1"/>
          <p:nvPr/>
        </p:nvSpPr>
        <p:spPr>
          <a:xfrm>
            <a:off x="8439150" y="4516755"/>
            <a:ext cx="958850" cy="50736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sz="2700" spc="-140" b="1">
                <a:solidFill>
                  <a:srgbClr val="F628E1">
                    <a:alpha val="60052"/>
                  </a:srgbClr>
                </a:solidFill>
                <a:latin typeface="YiSunShin Dotum M" charset="0"/>
                <a:ea typeface="YiSunShin Dotum M" charset="0"/>
              </a:rPr>
              <a:t>테스트</a:t>
            </a:r>
            <a:endParaRPr lang="ko-KR" altLang="en-US" sz="2700" b="1">
              <a:solidFill>
                <a:srgbClr val="F628E1">
                  <a:alpha val="60052"/>
                </a:srgbClr>
              </a:solidFill>
              <a:latin typeface="YiSunShin Dotum M" charset="0"/>
              <a:ea typeface="YiSunShin Dotum 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819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585" y="2286000"/>
            <a:ext cx="1929118" cy="120032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7200" b="1" dirty="0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005</a:t>
            </a:r>
            <a:endParaRPr lang="ko-KR" altLang="en-US" sz="7200" b="1" dirty="0">
              <a:solidFill>
                <a:schemeClr val="tx2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00" y="3549650"/>
            <a:ext cx="1758815" cy="58477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200" spc="300" dirty="0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개발환경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37528" y="6505575"/>
            <a:ext cx="23839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585" y="3392805"/>
            <a:ext cx="697484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7820" y="920115"/>
            <a:ext cx="3334385" cy="459422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12" name="이등변 삼각형 11"/>
          <p:cNvSpPr/>
          <p:nvPr/>
        </p:nvSpPr>
        <p:spPr>
          <a:xfrm>
            <a:off x="8552815" y="920115"/>
            <a:ext cx="3334385" cy="459422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2016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Rect 0"/>
          <p:cNvCxnSpPr/>
          <p:nvPr/>
        </p:nvCxnSpPr>
        <p:spPr>
          <a:xfrm>
            <a:off x="1188720" y="273050"/>
            <a:ext cx="10668000" cy="1270"/>
          </a:xfrm>
          <a:prstGeom prst="line">
            <a:avLst/>
          </a:prstGeom>
          <a:ln w="190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 0"/>
          <p:cNvSpPr>
            <a:spLocks/>
          </p:cNvSpPr>
          <p:nvPr/>
        </p:nvSpPr>
        <p:spPr>
          <a:xfrm>
            <a:off x="266065" y="244475"/>
            <a:ext cx="721360" cy="721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90220" y="323215"/>
            <a:ext cx="260350" cy="584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27" name="Group 5"/>
          <p:cNvGrpSpPr>
            <a:grpSpLocks/>
          </p:cNvGrpSpPr>
          <p:nvPr/>
        </p:nvGrpSpPr>
        <p:grpSpPr>
          <a:xfrm>
            <a:off x="1174115" y="351790"/>
            <a:ext cx="1511935" cy="690880"/>
            <a:chOff x="1174115" y="351790"/>
            <a:chExt cx="1511935" cy="690880"/>
          </a:xfrm>
        </p:grpSpPr>
        <p:sp>
          <p:nvSpPr>
            <p:cNvPr id="28" name="Rect 0"/>
            <p:cNvSpPr txBox="1">
              <a:spLocks/>
            </p:cNvSpPr>
            <p:nvPr/>
          </p:nvSpPr>
          <p:spPr>
            <a:xfrm>
              <a:off x="1188720" y="351790"/>
              <a:ext cx="1165225" cy="30797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1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005 </a:t>
              </a:r>
              <a:r>
                <a:rPr lang="ko-KR" altLang="en-US" sz="1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개발환경</a:t>
              </a:r>
            </a:p>
          </p:txBody>
        </p:sp>
        <p:sp>
          <p:nvSpPr>
            <p:cNvPr id="29" name="Rect 0"/>
            <p:cNvSpPr txBox="1">
              <a:spLocks/>
            </p:cNvSpPr>
            <p:nvPr/>
          </p:nvSpPr>
          <p:spPr>
            <a:xfrm>
              <a:off x="1174115" y="611505"/>
              <a:ext cx="1511935" cy="43116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언어 및 기타</a:t>
              </a:r>
            </a:p>
          </p:txBody>
        </p:sp>
      </p:grp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ED725FB5-C739-5408-23F7-EB6374EAF1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06205"/>
              </p:ext>
            </p:extLst>
          </p:nvPr>
        </p:nvGraphicFramePr>
        <p:xfrm>
          <a:off x="606623" y="4326774"/>
          <a:ext cx="5094930" cy="2382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465">
                  <a:extLst>
                    <a:ext uri="{9D8B030D-6E8A-4147-A177-3AD203B41FA5}">
                      <a16:colId xmlns:a16="http://schemas.microsoft.com/office/drawing/2014/main" val="1367020336"/>
                    </a:ext>
                  </a:extLst>
                </a:gridCol>
                <a:gridCol w="2547465">
                  <a:extLst>
                    <a:ext uri="{9D8B030D-6E8A-4147-A177-3AD203B41FA5}">
                      <a16:colId xmlns:a16="http://schemas.microsoft.com/office/drawing/2014/main" val="3356073926"/>
                    </a:ext>
                  </a:extLst>
                </a:gridCol>
              </a:tblGrid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버전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420697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JAVA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1.8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525723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JSP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3.6.1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429388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HTML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5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979340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JS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ES6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8728839"/>
                  </a:ext>
                </a:extLst>
              </a:tr>
            </a:tbl>
          </a:graphicData>
        </a:graphic>
      </p:graphicFrame>
      <p:graphicFrame>
        <p:nvGraphicFramePr>
          <p:cNvPr id="31" name="표 7"/>
          <p:cNvGraphicFramePr>
            <a:graphicFrameLocks noGrp="1"/>
          </p:cNvGraphicFramePr>
          <p:nvPr/>
        </p:nvGraphicFramePr>
        <p:xfrm>
          <a:off x="6454775" y="2137410"/>
          <a:ext cx="5226050" cy="2344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635"/>
                <a:gridCol w="2218690"/>
                <a:gridCol w="1355725"/>
              </a:tblGrid>
              <a:tr h="43878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kern="1200" b="1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구분</a:t>
                      </a:r>
                      <a:endParaRPr lang="ko-KR" altLang="en-US" kern="1200" b="1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kern="1200" b="1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툴</a:t>
                      </a:r>
                      <a:endParaRPr lang="ko-KR" altLang="en-US" kern="1200" b="1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kern="1200" b="1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버전</a:t>
                      </a:r>
                      <a:endParaRPr lang="ko-KR" altLang="en-US" kern="1200" b="1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</a:tr>
              <a:tr h="58928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3A3838"/>
                          </a:solidFill>
                          <a:latin typeface="YiSunShin Dotum M" charset="0"/>
                          <a:ea typeface="YiSunShin Dotum M" charset="0"/>
                        </a:rPr>
                        <a:t>IDE</a:t>
                      </a:r>
                      <a:endParaRPr lang="ko-KR" altLang="en-US" kern="1200">
                        <a:solidFill>
                          <a:srgbClr val="3A3838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3A3838"/>
                          </a:solidFill>
                          <a:latin typeface="YiSunShin Dotum M" charset="0"/>
                          <a:ea typeface="YiSunShin Dotum M" charset="0"/>
                        </a:rPr>
                        <a:t>Spring Tool Suite</a:t>
                      </a:r>
                      <a:endParaRPr lang="ko-KR" altLang="en-US" kern="1200">
                        <a:solidFill>
                          <a:srgbClr val="3A3838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3A3838"/>
                          </a:solidFill>
                          <a:latin typeface="YiSunShin Dotum M" charset="0"/>
                          <a:ea typeface="YiSunShin Dotum M" charset="0"/>
                        </a:rPr>
                        <a:t>4.8</a:t>
                      </a:r>
                      <a:endParaRPr lang="ko-KR" altLang="en-US" kern="1200">
                        <a:solidFill>
                          <a:srgbClr val="3A3838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</a:tr>
              <a:tr h="43878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3A3838"/>
                          </a:solidFill>
                          <a:latin typeface="YiSunShin Dotum M" charset="0"/>
                          <a:ea typeface="YiSunShin Dotum M" charset="0"/>
                        </a:rPr>
                        <a:t>DB</a:t>
                      </a:r>
                      <a:endParaRPr lang="ko-KR" altLang="en-US" kern="1200">
                        <a:solidFill>
                          <a:srgbClr val="3A3838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3A3838"/>
                          </a:solidFill>
                          <a:latin typeface="YiSunShin Dotum M" charset="0"/>
                          <a:ea typeface="YiSunShin Dotum M" charset="0"/>
                        </a:rPr>
                        <a:t>Sql Developer</a:t>
                      </a:r>
                      <a:endParaRPr lang="ko-KR" altLang="en-US" kern="1200">
                        <a:solidFill>
                          <a:srgbClr val="3A3838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rgbClr val="3A3838"/>
                          </a:solidFill>
                          <a:latin typeface="Arial" charset="0"/>
                          <a:ea typeface="나눔스퀘어라운드 Regular" charset="0"/>
                        </a:rPr>
                        <a:t>11.2.0.1.0</a:t>
                      </a:r>
                      <a:endParaRPr lang="ko-KR" altLang="en-US" kern="1200">
                        <a:solidFill>
                          <a:srgbClr val="3A3838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</a:tr>
              <a:tr h="43878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3A3838"/>
                          </a:solidFill>
                          <a:latin typeface="YiSunShin Dotum M" charset="0"/>
                          <a:ea typeface="YiSunShin Dotum M" charset="0"/>
                        </a:rPr>
                        <a:t>UML</a:t>
                      </a:r>
                      <a:endParaRPr lang="ko-KR" altLang="en-US" kern="1200">
                        <a:solidFill>
                          <a:srgbClr val="3A3838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3A3838"/>
                          </a:solidFill>
                          <a:latin typeface="YiSunShin Dotum M" charset="0"/>
                          <a:ea typeface="YiSunShin Dotum M" charset="0"/>
                        </a:rPr>
                        <a:t>ERD Cloud</a:t>
                      </a:r>
                      <a:endParaRPr lang="ko-KR" altLang="en-US" kern="1200">
                        <a:solidFill>
                          <a:srgbClr val="3A3838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3A3838"/>
                          </a:solidFill>
                          <a:latin typeface="YiSunShin Dotum M" charset="0"/>
                          <a:ea typeface="YiSunShin Dotum M" charset="0"/>
                        </a:rPr>
                        <a:t>-</a:t>
                      </a:r>
                      <a:endParaRPr lang="ko-KR" altLang="en-US" kern="1200">
                        <a:solidFill>
                          <a:srgbClr val="3A3838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</a:tr>
              <a:tr h="43878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3A3838"/>
                          </a:solidFill>
                          <a:latin typeface="YiSunShin Dotum M" charset="0"/>
                          <a:ea typeface="YiSunShin Dotum M" charset="0"/>
                        </a:rPr>
                        <a:t>프로젝트관리</a:t>
                      </a:r>
                      <a:endParaRPr lang="ko-KR" altLang="en-US" kern="1200">
                        <a:solidFill>
                          <a:srgbClr val="3A3838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3A3838"/>
                          </a:solidFill>
                          <a:latin typeface="YiSunShin Dotum M" charset="0"/>
                          <a:ea typeface="YiSunShin Dotum M" charset="0"/>
                        </a:rPr>
                        <a:t>REDMINE</a:t>
                      </a:r>
                      <a:endParaRPr lang="ko-KR" altLang="en-US" kern="1200">
                        <a:solidFill>
                          <a:srgbClr val="3A3838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3A3838"/>
                          </a:solidFill>
                          <a:latin typeface="YiSunShin Dotum M" charset="0"/>
                          <a:ea typeface="YiSunShin Dotum M" charset="0"/>
                        </a:rPr>
                        <a:t>-</a:t>
                      </a:r>
                      <a:endParaRPr lang="ko-KR" altLang="en-US" kern="1200">
                        <a:solidFill>
                          <a:srgbClr val="3A3838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77F3AAF8-D0C6-B1E5-DE20-579F6FD0D537}"/>
              </a:ext>
            </a:extLst>
          </p:cNvPr>
          <p:cNvSpPr txBox="1"/>
          <p:nvPr/>
        </p:nvSpPr>
        <p:spPr>
          <a:xfrm>
            <a:off x="8307070" y="1537970"/>
            <a:ext cx="1196975" cy="58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Tools</a:t>
            </a:r>
            <a:endParaRPr lang="ko-KR" altLang="en-US" sz="3200" b="1" dirty="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2077ED-68AF-B87D-A8A8-E68ABA0F4937}"/>
              </a:ext>
            </a:extLst>
          </p:cNvPr>
          <p:cNvSpPr txBox="1"/>
          <p:nvPr/>
        </p:nvSpPr>
        <p:spPr>
          <a:xfrm>
            <a:off x="2094865" y="3715385"/>
            <a:ext cx="2117725" cy="58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Language</a:t>
            </a:r>
            <a:endParaRPr lang="ko-KR" altLang="en-US" sz="3200" b="1" dirty="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0FD334-47F4-E66C-44B4-AC73DC6249F6}"/>
              </a:ext>
            </a:extLst>
          </p:cNvPr>
          <p:cNvSpPr txBox="1"/>
          <p:nvPr/>
        </p:nvSpPr>
        <p:spPr>
          <a:xfrm>
            <a:off x="1995170" y="1578610"/>
            <a:ext cx="2181860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Framwork</a:t>
            </a:r>
            <a:endParaRPr lang="ko-KR" altLang="en-US" sz="3200" b="1" dirty="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E3202D3C-466F-2187-CBD7-ADE60CDFB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458865"/>
              </p:ext>
            </p:extLst>
          </p:nvPr>
        </p:nvGraphicFramePr>
        <p:xfrm>
          <a:off x="642478" y="2137150"/>
          <a:ext cx="5094930" cy="1429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465">
                  <a:extLst>
                    <a:ext uri="{9D8B030D-6E8A-4147-A177-3AD203B41FA5}">
                      <a16:colId xmlns:a16="http://schemas.microsoft.com/office/drawing/2014/main" val="4075391265"/>
                    </a:ext>
                  </a:extLst>
                </a:gridCol>
                <a:gridCol w="2547465">
                  <a:extLst>
                    <a:ext uri="{9D8B030D-6E8A-4147-A177-3AD203B41FA5}">
                      <a16:colId xmlns:a16="http://schemas.microsoft.com/office/drawing/2014/main" val="3570445094"/>
                    </a:ext>
                  </a:extLst>
                </a:gridCol>
              </a:tblGrid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버전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984235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Spring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4.3.25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2913503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Tiles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3.0.8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091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4621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Rect 0"/>
          <p:cNvCxnSpPr/>
          <p:nvPr/>
        </p:nvCxnSpPr>
        <p:spPr>
          <a:xfrm>
            <a:off x="1188720" y="273050"/>
            <a:ext cx="10668000" cy="1270"/>
          </a:xfrm>
          <a:prstGeom prst="line">
            <a:avLst/>
          </a:prstGeom>
          <a:ln w="190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 0"/>
          <p:cNvSpPr>
            <a:spLocks/>
          </p:cNvSpPr>
          <p:nvPr/>
        </p:nvSpPr>
        <p:spPr>
          <a:xfrm>
            <a:off x="266065" y="244475"/>
            <a:ext cx="721360" cy="721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90220" y="323215"/>
            <a:ext cx="260350" cy="584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27" name="Group 5"/>
          <p:cNvGrpSpPr>
            <a:grpSpLocks/>
          </p:cNvGrpSpPr>
          <p:nvPr/>
        </p:nvGrpSpPr>
        <p:grpSpPr>
          <a:xfrm>
            <a:off x="1174115" y="351790"/>
            <a:ext cx="1511935" cy="690880"/>
            <a:chOff x="1174115" y="351790"/>
            <a:chExt cx="1511935" cy="690880"/>
          </a:xfrm>
        </p:grpSpPr>
        <p:sp>
          <p:nvSpPr>
            <p:cNvPr id="28" name="Rect 0"/>
            <p:cNvSpPr txBox="1">
              <a:spLocks/>
            </p:cNvSpPr>
            <p:nvPr/>
          </p:nvSpPr>
          <p:spPr>
            <a:xfrm>
              <a:off x="1188720" y="351790"/>
              <a:ext cx="1165225" cy="30797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1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005 </a:t>
              </a:r>
              <a:r>
                <a:rPr lang="ko-KR" altLang="en-US" sz="1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개발환경</a:t>
              </a:r>
            </a:p>
          </p:txBody>
        </p:sp>
        <p:sp>
          <p:nvSpPr>
            <p:cNvPr id="29" name="Rect 0"/>
            <p:cNvSpPr txBox="1">
              <a:spLocks/>
            </p:cNvSpPr>
            <p:nvPr/>
          </p:nvSpPr>
          <p:spPr>
            <a:xfrm>
              <a:off x="1174115" y="611505"/>
              <a:ext cx="1511935" cy="43116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언어 및 기타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3549D9C-2F81-ED3E-8B06-0668CDAD6665}"/>
              </a:ext>
            </a:extLst>
          </p:cNvPr>
          <p:cNvSpPr txBox="1"/>
          <p:nvPr/>
        </p:nvSpPr>
        <p:spPr>
          <a:xfrm>
            <a:off x="2423160" y="1828165"/>
            <a:ext cx="1141730" cy="58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ORM</a:t>
            </a:r>
            <a:endParaRPr lang="ko-KR" altLang="en-US" sz="3200" b="1" dirty="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4FE1DD-3C37-C935-FF62-37F3282EBDA3}"/>
              </a:ext>
            </a:extLst>
          </p:cNvPr>
          <p:cNvSpPr txBox="1"/>
          <p:nvPr/>
        </p:nvSpPr>
        <p:spPr>
          <a:xfrm>
            <a:off x="2157095" y="3797300"/>
            <a:ext cx="1993900" cy="58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LIBRARY</a:t>
            </a:r>
            <a:endParaRPr lang="ko-KR" altLang="en-US" sz="3200" b="1" dirty="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615315" y="2379345"/>
          <a:ext cx="5095240" cy="952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620"/>
                <a:gridCol w="2547620"/>
              </a:tblGrid>
              <a:tr h="47625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kern="1200" b="1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구분</a:t>
                      </a:r>
                      <a:endParaRPr lang="ko-KR" altLang="en-US" kern="1200" b="1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kern="1200" b="1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버전</a:t>
                      </a:r>
                      <a:endParaRPr lang="ko-KR" altLang="en-US" kern="1200" b="1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</a:tr>
              <a:tr h="47625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3A3838"/>
                          </a:solidFill>
                          <a:latin typeface="YiSunShin Dotum M" charset="0"/>
                          <a:ea typeface="YiSunShin Dotum M" charset="0"/>
                        </a:rPr>
                        <a:t>Mybatis</a:t>
                      </a:r>
                      <a:endParaRPr lang="ko-KR" altLang="en-US" kern="1200">
                        <a:solidFill>
                          <a:srgbClr val="3A3838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3A3838"/>
                          </a:solidFill>
                          <a:latin typeface="YiSunShin Dotum M" charset="0"/>
                          <a:ea typeface="YiSunShin Dotum M" charset="0"/>
                        </a:rPr>
                        <a:t>3.5.11</a:t>
                      </a:r>
                      <a:endParaRPr lang="ko-KR" altLang="en-US" kern="1200">
                        <a:solidFill>
                          <a:srgbClr val="3A3838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1C950C5-8AC4-AA52-75A2-CADADC4BF7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8035"/>
              </p:ext>
            </p:extLst>
          </p:nvPr>
        </p:nvGraphicFramePr>
        <p:xfrm>
          <a:off x="615140" y="4423524"/>
          <a:ext cx="5094930" cy="1905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465">
                  <a:extLst>
                    <a:ext uri="{9D8B030D-6E8A-4147-A177-3AD203B41FA5}">
                      <a16:colId xmlns:a16="http://schemas.microsoft.com/office/drawing/2014/main" val="2115293958"/>
                    </a:ext>
                  </a:extLst>
                </a:gridCol>
                <a:gridCol w="2547465">
                  <a:extLst>
                    <a:ext uri="{9D8B030D-6E8A-4147-A177-3AD203B41FA5}">
                      <a16:colId xmlns:a16="http://schemas.microsoft.com/office/drawing/2014/main" val="625120151"/>
                    </a:ext>
                  </a:extLst>
                </a:gridCol>
              </a:tblGrid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버전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605583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jQuery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UX/UI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302465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Bootstrap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디자인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682890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iText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PDF </a:t>
                      </a:r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파일 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8508413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0506D69C-7579-2A13-0E5E-C7F882234FEC}"/>
              </a:ext>
            </a:extLst>
          </p:cNvPr>
          <p:cNvSpPr txBox="1"/>
          <p:nvPr/>
        </p:nvSpPr>
        <p:spPr>
          <a:xfrm>
            <a:off x="8289925" y="1813560"/>
            <a:ext cx="747395" cy="58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DB</a:t>
            </a:r>
            <a:endParaRPr lang="ko-KR" altLang="en-US" sz="3200" b="1" dirty="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6482080" y="2364740"/>
          <a:ext cx="5095240" cy="952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620"/>
                <a:gridCol w="2547620"/>
              </a:tblGrid>
              <a:tr h="47625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kern="1200" b="1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구분</a:t>
                      </a:r>
                      <a:endParaRPr lang="ko-KR" altLang="en-US" kern="1200" b="1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kern="1200" b="1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버전</a:t>
                      </a:r>
                      <a:endParaRPr lang="ko-KR" altLang="en-US" kern="1200" b="1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</a:tr>
              <a:tr h="47625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3A3838"/>
                          </a:solidFill>
                          <a:latin typeface="YiSunShin Dotum M" charset="0"/>
                          <a:ea typeface="YiSunShin Dotum M" charset="0"/>
                        </a:rPr>
                        <a:t>Oracle</a:t>
                      </a:r>
                      <a:endParaRPr lang="ko-KR" altLang="en-US" kern="1200">
                        <a:solidFill>
                          <a:srgbClr val="3A3838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3A3838"/>
                          </a:solidFill>
                          <a:latin typeface="YiSunShin Dotum M" charset="0"/>
                          <a:ea typeface="YiSunShin Dotum M" charset="0"/>
                        </a:rPr>
                        <a:t>11g XE</a:t>
                      </a:r>
                      <a:endParaRPr lang="ko-KR" altLang="en-US" kern="1200">
                        <a:solidFill>
                          <a:srgbClr val="3A3838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</a:tr>
            </a:tbl>
          </a:graphicData>
        </a:graphic>
      </p:graphicFrame>
      <p:graphicFrame>
        <p:nvGraphicFramePr>
          <p:cNvPr id="20" name="표 7"/>
          <p:cNvGraphicFramePr>
            <a:graphicFrameLocks noGrp="1"/>
          </p:cNvGraphicFramePr>
          <p:nvPr/>
        </p:nvGraphicFramePr>
        <p:xfrm>
          <a:off x="6482080" y="4418965"/>
          <a:ext cx="5095875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8625"/>
                <a:gridCol w="1698625"/>
                <a:gridCol w="1698625"/>
              </a:tblGrid>
              <a:tr h="47625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kern="1200" b="1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구분</a:t>
                      </a:r>
                      <a:endParaRPr lang="ko-KR" altLang="en-US" kern="1200" b="1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kern="1200" b="1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용도</a:t>
                      </a:r>
                      <a:endParaRPr lang="ko-KR" altLang="en-US" kern="1200" b="1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kern="1200" b="1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버전</a:t>
                      </a:r>
                      <a:endParaRPr lang="ko-KR" altLang="en-US" kern="1200" b="1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</a:tr>
              <a:tr h="47625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3A3838"/>
                          </a:solidFill>
                          <a:latin typeface="YiSunShin Dotum M" charset="0"/>
                          <a:ea typeface="YiSunShin Dotum M" charset="0"/>
                        </a:rPr>
                        <a:t>Tomcat</a:t>
                      </a:r>
                      <a:endParaRPr lang="ko-KR" altLang="en-US" kern="1200">
                        <a:solidFill>
                          <a:srgbClr val="3A3838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3A3838"/>
                          </a:solidFill>
                          <a:latin typeface="YiSunShin Dotum M" charset="0"/>
                          <a:ea typeface="YiSunShin Dotum M" charset="0"/>
                        </a:rPr>
                        <a:t>WAS</a:t>
                      </a:r>
                      <a:endParaRPr lang="ko-KR" altLang="en-US" kern="1200">
                        <a:solidFill>
                          <a:srgbClr val="3A3838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3A3838"/>
                          </a:solidFill>
                          <a:latin typeface="YiSunShin Dotum M" charset="0"/>
                          <a:ea typeface="YiSunShin Dotum M" charset="0"/>
                        </a:rPr>
                        <a:t>8.5</a:t>
                      </a:r>
                      <a:endParaRPr lang="ko-KR" altLang="en-US" kern="1200">
                        <a:solidFill>
                          <a:srgbClr val="3A3838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</a:tr>
              <a:tr h="47625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3A3838"/>
                          </a:solidFill>
                          <a:latin typeface="YiSunShin Dotum M" charset="0"/>
                          <a:ea typeface="YiSunShin Dotum M" charset="0"/>
                        </a:rPr>
                        <a:t>SVN</a:t>
                      </a:r>
                      <a:endParaRPr lang="ko-KR" altLang="en-US" kern="1200">
                        <a:solidFill>
                          <a:srgbClr val="3A3838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3A3838"/>
                          </a:solidFill>
                          <a:latin typeface="YiSunShin Dotum M" charset="0"/>
                          <a:ea typeface="YiSunShin Dotum M" charset="0"/>
                        </a:rPr>
                        <a:t>형상관리</a:t>
                      </a:r>
                      <a:endParaRPr lang="ko-KR" altLang="en-US" kern="1200">
                        <a:solidFill>
                          <a:srgbClr val="3A3838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rgbClr val="3A3838"/>
                          </a:solidFill>
                          <a:latin typeface="Arial" charset="0"/>
                          <a:ea typeface="나눔스퀘어라운드 Regular" charset="0"/>
                        </a:rPr>
                        <a:t>1.14.2</a:t>
                      </a:r>
                      <a:endParaRPr lang="ko-KR" altLang="en-US" kern="1200">
                        <a:solidFill>
                          <a:srgbClr val="3A3838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</a:tr>
              <a:tr h="47625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3A3838"/>
                          </a:solidFill>
                          <a:latin typeface="YiSunShin Dotum M" charset="0"/>
                          <a:ea typeface="YiSunShin Dotum M" charset="0"/>
                        </a:rPr>
                        <a:t>Servlet</a:t>
                      </a:r>
                      <a:endParaRPr lang="ko-KR" altLang="en-US" kern="1200">
                        <a:solidFill>
                          <a:srgbClr val="3A3838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3A3838"/>
                          </a:solidFill>
                          <a:latin typeface="YiSunShin Dotum M" charset="0"/>
                          <a:ea typeface="YiSunShin Dotum M" charset="0"/>
                        </a:rPr>
                        <a:t>동적서비스</a:t>
                      </a:r>
                      <a:endParaRPr lang="ko-KR" altLang="en-US" kern="1200">
                        <a:solidFill>
                          <a:srgbClr val="3A3838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3A3838"/>
                          </a:solidFill>
                          <a:latin typeface="YiSunShin Dotum M" charset="0"/>
                          <a:ea typeface="YiSunShin Dotum M" charset="0"/>
                        </a:rPr>
                        <a:t>3.1.0</a:t>
                      </a:r>
                      <a:endParaRPr lang="ko-KR" altLang="en-US" kern="1200">
                        <a:solidFill>
                          <a:srgbClr val="3A3838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F6CCD8DD-E481-18DC-ABF4-766A3C66C3A6}"/>
              </a:ext>
            </a:extLst>
          </p:cNvPr>
          <p:cNvSpPr txBox="1"/>
          <p:nvPr/>
        </p:nvSpPr>
        <p:spPr>
          <a:xfrm>
            <a:off x="8298180" y="3868420"/>
            <a:ext cx="1480820" cy="58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Server</a:t>
            </a:r>
            <a:endParaRPr lang="ko-KR" altLang="en-US" sz="3200" b="1" dirty="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0972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Rect 0"/>
          <p:cNvCxnSpPr/>
          <p:nvPr/>
        </p:nvCxnSpPr>
        <p:spPr>
          <a:xfrm>
            <a:off x="1188720" y="273050"/>
            <a:ext cx="10668000" cy="1270"/>
          </a:xfrm>
          <a:prstGeom prst="line">
            <a:avLst/>
          </a:prstGeom>
          <a:ln w="190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 0"/>
          <p:cNvSpPr>
            <a:spLocks/>
          </p:cNvSpPr>
          <p:nvPr/>
        </p:nvSpPr>
        <p:spPr>
          <a:xfrm>
            <a:off x="266065" y="244475"/>
            <a:ext cx="721360" cy="721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90220" y="323215"/>
            <a:ext cx="260350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27" name="Group 5"/>
          <p:cNvGrpSpPr>
            <a:grpSpLocks/>
          </p:cNvGrpSpPr>
          <p:nvPr/>
        </p:nvGrpSpPr>
        <p:grpSpPr>
          <a:xfrm>
            <a:off x="1174115" y="351790"/>
            <a:ext cx="1511952" cy="690602"/>
            <a:chOff x="1174115" y="351790"/>
            <a:chExt cx="1511952" cy="690602"/>
          </a:xfrm>
        </p:grpSpPr>
        <p:sp>
          <p:nvSpPr>
            <p:cNvPr id="28" name="Rect 0"/>
            <p:cNvSpPr txBox="1">
              <a:spLocks/>
            </p:cNvSpPr>
            <p:nvPr/>
          </p:nvSpPr>
          <p:spPr>
            <a:xfrm>
              <a:off x="1188720" y="351790"/>
              <a:ext cx="1165512" cy="307777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1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005 </a:t>
              </a:r>
              <a:r>
                <a:rPr lang="ko-KR" altLang="en-US" sz="1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개발환경</a:t>
              </a:r>
            </a:p>
          </p:txBody>
        </p:sp>
        <p:sp>
          <p:nvSpPr>
            <p:cNvPr id="29" name="Rect 0"/>
            <p:cNvSpPr txBox="1">
              <a:spLocks/>
            </p:cNvSpPr>
            <p:nvPr/>
          </p:nvSpPr>
          <p:spPr>
            <a:xfrm>
              <a:off x="1174115" y="611505"/>
              <a:ext cx="1511952" cy="430887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언어 및 기타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D0C75A4-9313-E177-B747-9BC798C962BD}"/>
              </a:ext>
            </a:extLst>
          </p:cNvPr>
          <p:cNvSpPr txBox="1"/>
          <p:nvPr/>
        </p:nvSpPr>
        <p:spPr>
          <a:xfrm>
            <a:off x="8603336" y="1489736"/>
            <a:ext cx="869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API</a:t>
            </a:r>
            <a:endParaRPr lang="ko-KR" altLang="en-US" sz="3200" b="1" dirty="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B7A7A92-9B2E-BF21-956D-CEE1026537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025596"/>
              </p:ext>
            </p:extLst>
          </p:nvPr>
        </p:nvGraphicFramePr>
        <p:xfrm>
          <a:off x="6481930" y="2108411"/>
          <a:ext cx="5094930" cy="42880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465">
                  <a:extLst>
                    <a:ext uri="{9D8B030D-6E8A-4147-A177-3AD203B41FA5}">
                      <a16:colId xmlns:a16="http://schemas.microsoft.com/office/drawing/2014/main" val="2115293958"/>
                    </a:ext>
                  </a:extLst>
                </a:gridCol>
                <a:gridCol w="2547465">
                  <a:extLst>
                    <a:ext uri="{9D8B030D-6E8A-4147-A177-3AD203B41FA5}">
                      <a16:colId xmlns:a16="http://schemas.microsoft.com/office/drawing/2014/main" val="625120151"/>
                    </a:ext>
                  </a:extLst>
                </a:gridCol>
              </a:tblGrid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용도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605583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OAuth2.0 REST API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플랫폼 로그인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302465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WebSocket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양방향 연결 스트림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682890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한글 맞춤법 검사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맞춤법 검사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8508413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사람인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채용정보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187859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잡코리아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채용정보</a:t>
                      </a: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/</a:t>
                      </a:r>
                      <a:r>
                        <a:rPr lang="ko-KR" altLang="en-US" dirty="0" err="1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공채달력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078631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워크넷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직업정보</a:t>
                      </a: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/</a:t>
                      </a:r>
                      <a:r>
                        <a:rPr lang="ko-KR" altLang="en-US" dirty="0" err="1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공채달력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35356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고용보험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입</a:t>
                      </a: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.</a:t>
                      </a:r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퇴사비율</a:t>
                      </a: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/</a:t>
                      </a:r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종업원수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934388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OPENDART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재무정보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22524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86E2D7E-FE68-7994-1FCB-74B3B1D76579}"/>
              </a:ext>
            </a:extLst>
          </p:cNvPr>
          <p:cNvSpPr txBox="1"/>
          <p:nvPr/>
        </p:nvSpPr>
        <p:spPr>
          <a:xfrm>
            <a:off x="2739054" y="1455836"/>
            <a:ext cx="869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API</a:t>
            </a:r>
            <a:endParaRPr lang="ko-KR" altLang="en-US" sz="3200" b="1" dirty="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0F65CE0F-7253-0B86-05F0-32133F6E29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497450"/>
              </p:ext>
            </p:extLst>
          </p:nvPr>
        </p:nvGraphicFramePr>
        <p:xfrm>
          <a:off x="617648" y="2074511"/>
          <a:ext cx="5094930" cy="42880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465">
                  <a:extLst>
                    <a:ext uri="{9D8B030D-6E8A-4147-A177-3AD203B41FA5}">
                      <a16:colId xmlns:a16="http://schemas.microsoft.com/office/drawing/2014/main" val="2115293958"/>
                    </a:ext>
                  </a:extLst>
                </a:gridCol>
                <a:gridCol w="2547465">
                  <a:extLst>
                    <a:ext uri="{9D8B030D-6E8A-4147-A177-3AD203B41FA5}">
                      <a16:colId xmlns:a16="http://schemas.microsoft.com/office/drawing/2014/main" val="625120151"/>
                    </a:ext>
                  </a:extLst>
                </a:gridCol>
              </a:tblGrid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용도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605583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이미지 </a:t>
                      </a:r>
                      <a:r>
                        <a:rPr lang="ko-KR" altLang="en-US" dirty="0" err="1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캡차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자동입력방지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302465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FullCalendar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일정관리 달력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682890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카카오페이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이니시스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결제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8508413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카카오지도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지도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187859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Pdfprint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프린트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078631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Chart.js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차트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35356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Drag&amp;Drop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Drag&amp;Drop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934388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SMS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SMS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225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449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9848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006</a:t>
            </a:r>
            <a:endParaRPr lang="ko-KR" altLang="en-US" sz="7200" b="1" dirty="0">
              <a:solidFill>
                <a:schemeClr val="tx2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1334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300" dirty="0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산출물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427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54235" y="6505575"/>
            <a:ext cx="2367915" cy="215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720" y="273050"/>
            <a:ext cx="1066673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6065" y="244475"/>
            <a:ext cx="720090" cy="7200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220" y="323215"/>
            <a:ext cx="259080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4" name="그림 3" descr="C:/Users/PC-08/AppData/Roaming/PolarisOffice/ETemp/16236_13628368/image1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 b="29301"/>
          <a:stretch>
            <a:fillRect/>
          </a:stretch>
        </p:blipFill>
        <p:spPr>
          <a:xfrm rot="0">
            <a:off x="457200" y="1040765"/>
            <a:ext cx="11280140" cy="5575300"/>
          </a:xfrm>
          <a:prstGeom prst="rect"/>
          <a:noFill/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68DA904-DED0-2343-6EDF-B5D96CEC0176}"/>
              </a:ext>
            </a:extLst>
          </p:cNvPr>
          <p:cNvGrpSpPr/>
          <p:nvPr/>
        </p:nvGrpSpPr>
        <p:grpSpPr>
          <a:xfrm>
            <a:off x="1188720" y="351790"/>
            <a:ext cx="1370965" cy="660400"/>
            <a:chOff x="1188720" y="351790"/>
            <a:chExt cx="1370965" cy="6604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ED9510-9312-0468-40CE-B4846BF87D60}"/>
                </a:ext>
              </a:extLst>
            </p:cNvPr>
            <p:cNvSpPr txBox="1"/>
            <p:nvPr/>
          </p:nvSpPr>
          <p:spPr>
            <a:xfrm>
              <a:off x="1188720" y="351790"/>
              <a:ext cx="896620" cy="2768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006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산출물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D04B9EC-C39C-1264-F31C-6F8F28F06434}"/>
                </a:ext>
              </a:extLst>
            </p:cNvPr>
            <p:cNvSpPr txBox="1"/>
            <p:nvPr/>
          </p:nvSpPr>
          <p:spPr>
            <a:xfrm>
              <a:off x="1188720" y="581660"/>
              <a:ext cx="1370965" cy="431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수행계획서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7896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54235" y="6505575"/>
            <a:ext cx="2367915" cy="215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720" y="273050"/>
            <a:ext cx="1066673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6065" y="244475"/>
            <a:ext cx="720090" cy="7200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220" y="323215"/>
            <a:ext cx="259080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3" name="그림 2" descr="C:/Users/PC-08/AppData/Roaming/PolarisOffice/ETemp/16236_13628368/image1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952500" y="1284605"/>
            <a:ext cx="10287635" cy="4921885"/>
          </a:xfrm>
          <a:prstGeom prst="rect"/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673C4F4-1A78-B8AA-F4F8-8B9688ABEB30}"/>
              </a:ext>
            </a:extLst>
          </p:cNvPr>
          <p:cNvGrpSpPr/>
          <p:nvPr/>
        </p:nvGrpSpPr>
        <p:grpSpPr>
          <a:xfrm>
            <a:off x="1188720" y="351790"/>
            <a:ext cx="1845310" cy="660400"/>
            <a:chOff x="1188720" y="351790"/>
            <a:chExt cx="1845310" cy="6604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8AD3DD4-DA3D-0FEE-F4AE-FDB97245D03C}"/>
                </a:ext>
              </a:extLst>
            </p:cNvPr>
            <p:cNvSpPr txBox="1"/>
            <p:nvPr/>
          </p:nvSpPr>
          <p:spPr>
            <a:xfrm>
              <a:off x="1188720" y="351790"/>
              <a:ext cx="896620" cy="2768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006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C3C988-9450-B1FA-C92F-A7B553D4A43B}"/>
                </a:ext>
              </a:extLst>
            </p:cNvPr>
            <p:cNvSpPr txBox="1"/>
            <p:nvPr/>
          </p:nvSpPr>
          <p:spPr>
            <a:xfrm>
              <a:off x="1188720" y="581660"/>
              <a:ext cx="1845310" cy="431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요구사항정의서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5277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37941" y="6505575"/>
            <a:ext cx="23839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A0587D-22DF-9144-7176-42E54429E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42" y="1473960"/>
            <a:ext cx="11460916" cy="456615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082B467-5863-745E-FA60-6BC0704B7411}"/>
              </a:ext>
            </a:extLst>
          </p:cNvPr>
          <p:cNvGrpSpPr/>
          <p:nvPr/>
        </p:nvGrpSpPr>
        <p:grpSpPr>
          <a:xfrm>
            <a:off x="1188881" y="351819"/>
            <a:ext cx="1845377" cy="660429"/>
            <a:chOff x="1188881" y="351819"/>
            <a:chExt cx="1845377" cy="6604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DB8917D-8498-FCBC-2A4D-1EAD5CCAF6A0}"/>
                </a:ext>
              </a:extLst>
            </p:cNvPr>
            <p:cNvSpPr txBox="1"/>
            <p:nvPr/>
          </p:nvSpPr>
          <p:spPr>
            <a:xfrm>
              <a:off x="1188881" y="351819"/>
              <a:ext cx="9028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006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3E57134-8E16-EF5F-E655-B5DA50DA3BC1}"/>
                </a:ext>
              </a:extLst>
            </p:cNvPr>
            <p:cNvSpPr txBox="1"/>
            <p:nvPr/>
          </p:nvSpPr>
          <p:spPr>
            <a:xfrm>
              <a:off x="1188881" y="581361"/>
              <a:ext cx="184537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단위업무정의서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79518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53971" y="6505575"/>
            <a:ext cx="2367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4475FC-6E28-1B96-F946-178BBF2B7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293" y="1382073"/>
            <a:ext cx="4742661" cy="48247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16AF96-CEEF-DF85-A30D-24C3DBD82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82073"/>
            <a:ext cx="5273396" cy="482473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F6A685E-202E-0551-1BC9-F8CF3918F61A}"/>
              </a:ext>
            </a:extLst>
          </p:cNvPr>
          <p:cNvGrpSpPr/>
          <p:nvPr/>
        </p:nvGrpSpPr>
        <p:grpSpPr>
          <a:xfrm>
            <a:off x="1188881" y="351819"/>
            <a:ext cx="1915909" cy="660429"/>
            <a:chOff x="1188881" y="351819"/>
            <a:chExt cx="1915909" cy="66042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2A7A971-E131-6AF1-5029-EB7541B37027}"/>
                </a:ext>
              </a:extLst>
            </p:cNvPr>
            <p:cNvSpPr txBox="1"/>
            <p:nvPr/>
          </p:nvSpPr>
          <p:spPr>
            <a:xfrm>
              <a:off x="1188881" y="351819"/>
              <a:ext cx="8963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006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산출물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A2FF86-7577-FEA4-E2B4-94A64B744C9E}"/>
                </a:ext>
              </a:extLst>
            </p:cNvPr>
            <p:cNvSpPr txBox="1"/>
            <p:nvPr/>
          </p:nvSpPr>
          <p:spPr>
            <a:xfrm>
              <a:off x="1188881" y="581361"/>
              <a:ext cx="19159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자료사전 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5461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8646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001</a:t>
            </a:r>
            <a:endParaRPr lang="ko-KR" altLang="en-US" sz="7200" b="1" dirty="0">
              <a:solidFill>
                <a:schemeClr val="tx2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2896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300" dirty="0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프로젝트 개요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6341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:/Users/PC-08/AppData/Roaming/PolarisOffice/ETemp/16236_13628368/image16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087" t="9005" r="13450" b="6710"/>
          <a:stretch>
            <a:fillRect/>
          </a:stretch>
        </p:blipFill>
        <p:spPr>
          <a:xfrm rot="0">
            <a:off x="643255" y="520700"/>
            <a:ext cx="10902950" cy="6339840"/>
          </a:xfrm>
          <a:prstGeom prst="rect"/>
          <a:noFill/>
        </p:spPr>
      </p:pic>
      <p:sp>
        <p:nvSpPr>
          <p:cNvPr id="16" name="TextBox 15"/>
          <p:cNvSpPr txBox="1"/>
          <p:nvPr/>
        </p:nvSpPr>
        <p:spPr>
          <a:xfrm>
            <a:off x="9754235" y="6505575"/>
            <a:ext cx="2367915" cy="215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720" y="273050"/>
            <a:ext cx="1066673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6065" y="244475"/>
            <a:ext cx="720090" cy="7200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220" y="323215"/>
            <a:ext cx="259080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5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3B80047-8001-A80C-44B8-F95255BCB10F}"/>
              </a:ext>
            </a:extLst>
          </p:cNvPr>
          <p:cNvGrpSpPr/>
          <p:nvPr/>
        </p:nvGrpSpPr>
        <p:grpSpPr>
          <a:xfrm>
            <a:off x="1188720" y="351790"/>
            <a:ext cx="1845310" cy="660400"/>
            <a:chOff x="1188720" y="351790"/>
            <a:chExt cx="1845310" cy="6604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AD4347-92BE-A1B8-D909-57CFC725B958}"/>
                </a:ext>
              </a:extLst>
            </p:cNvPr>
            <p:cNvSpPr txBox="1"/>
            <p:nvPr/>
          </p:nvSpPr>
          <p:spPr>
            <a:xfrm>
              <a:off x="1188720" y="351790"/>
              <a:ext cx="896620" cy="2768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006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산출물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382B41-C875-D90A-2567-0C52E142FDDF}"/>
                </a:ext>
              </a:extLst>
            </p:cNvPr>
            <p:cNvSpPr txBox="1"/>
            <p:nvPr/>
          </p:nvSpPr>
          <p:spPr>
            <a:xfrm>
              <a:off x="1188720" y="581660"/>
              <a:ext cx="1845310" cy="431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논리</a:t>
              </a:r>
              <a:r>
                <a:rPr lang="en-US" altLang="ko-KR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/</a:t>
              </a:r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물리 </a:t>
              </a:r>
              <a:r>
                <a:rPr lang="en-US" altLang="ko-KR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ERD</a:t>
              </a:r>
              <a:endParaRPr lang="ko-KR" altLang="en-US" sz="2200" dirty="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9296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53971" y="6505575"/>
            <a:ext cx="2367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6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0EF398-2BD3-D8DD-AD33-EE8F6F2D6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797" y="1446661"/>
            <a:ext cx="3946522" cy="47605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5658C2-BFBC-B3BE-20B7-72E7B6E47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536" y="1446661"/>
            <a:ext cx="4195995" cy="476057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C979EF2-380F-0743-B2E8-7A54C7833CAD}"/>
              </a:ext>
            </a:extLst>
          </p:cNvPr>
          <p:cNvGrpSpPr/>
          <p:nvPr/>
        </p:nvGrpSpPr>
        <p:grpSpPr>
          <a:xfrm>
            <a:off x="1188881" y="351819"/>
            <a:ext cx="1608133" cy="660429"/>
            <a:chOff x="1188881" y="351819"/>
            <a:chExt cx="1608133" cy="66042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3201893-3690-A762-178C-4AEBABA4339B}"/>
                </a:ext>
              </a:extLst>
            </p:cNvPr>
            <p:cNvSpPr txBox="1"/>
            <p:nvPr/>
          </p:nvSpPr>
          <p:spPr>
            <a:xfrm>
              <a:off x="1188881" y="351819"/>
              <a:ext cx="8963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006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산출물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D30B99B-677D-1810-E651-90B08791CF80}"/>
                </a:ext>
              </a:extLst>
            </p:cNvPr>
            <p:cNvSpPr txBox="1"/>
            <p:nvPr/>
          </p:nvSpPr>
          <p:spPr>
            <a:xfrm>
              <a:off x="1188881" y="581361"/>
              <a:ext cx="160813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테이블정의서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91621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53971" y="6505575"/>
            <a:ext cx="2367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7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3E7C3C-C0D3-AB75-0495-76ECD1D4E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628" y="1559262"/>
            <a:ext cx="7492744" cy="455529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E6D4D80-8517-516E-9301-FDCD64EDEB5A}"/>
              </a:ext>
            </a:extLst>
          </p:cNvPr>
          <p:cNvGrpSpPr/>
          <p:nvPr/>
        </p:nvGrpSpPr>
        <p:grpSpPr>
          <a:xfrm>
            <a:off x="1188881" y="351819"/>
            <a:ext cx="1370888" cy="660429"/>
            <a:chOff x="1188881" y="351819"/>
            <a:chExt cx="1370888" cy="6604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1496719-665D-5EF1-BE7B-659A32FC9C81}"/>
                </a:ext>
              </a:extLst>
            </p:cNvPr>
            <p:cNvSpPr txBox="1"/>
            <p:nvPr/>
          </p:nvSpPr>
          <p:spPr>
            <a:xfrm>
              <a:off x="1188881" y="351819"/>
              <a:ext cx="8963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006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12346D-5B12-F8A0-9946-8C83B4A5CB3E}"/>
                </a:ext>
              </a:extLst>
            </p:cNvPr>
            <p:cNvSpPr txBox="1"/>
            <p:nvPr/>
          </p:nvSpPr>
          <p:spPr>
            <a:xfrm>
              <a:off x="1188881" y="581361"/>
              <a:ext cx="137088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메뉴구조도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63396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54235" y="6505575"/>
            <a:ext cx="2367915" cy="215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720" y="273050"/>
            <a:ext cx="1066673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6065" y="244475"/>
            <a:ext cx="720090" cy="7200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220" y="323215"/>
            <a:ext cx="259080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8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3" name="그림 2" descr="C:/Users/PC-08/AppData/Roaming/PolarisOffice/ETemp/16236_13628368/image2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89" r="30953"/>
          <a:stretch>
            <a:fillRect/>
          </a:stretch>
        </p:blipFill>
        <p:spPr>
          <a:xfrm rot="0">
            <a:off x="1976120" y="979805"/>
            <a:ext cx="8238490" cy="5528310"/>
          </a:xfrm>
          <a:prstGeom prst="rect"/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55BA96C-F5FD-2622-E5E5-BCFEF558E1E1}"/>
              </a:ext>
            </a:extLst>
          </p:cNvPr>
          <p:cNvGrpSpPr/>
          <p:nvPr/>
        </p:nvGrpSpPr>
        <p:grpSpPr>
          <a:xfrm>
            <a:off x="1188720" y="351790"/>
            <a:ext cx="1370965" cy="660400"/>
            <a:chOff x="1188720" y="351790"/>
            <a:chExt cx="1370965" cy="6604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22EFEDF-0F53-0AD8-FE99-2B5126262EB1}"/>
                </a:ext>
              </a:extLst>
            </p:cNvPr>
            <p:cNvSpPr txBox="1"/>
            <p:nvPr/>
          </p:nvSpPr>
          <p:spPr>
            <a:xfrm>
              <a:off x="1188720" y="351790"/>
              <a:ext cx="896620" cy="2768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006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037B46-224F-8728-AC9E-BE564861E823}"/>
                </a:ext>
              </a:extLst>
            </p:cNvPr>
            <p:cNvSpPr txBox="1"/>
            <p:nvPr/>
          </p:nvSpPr>
          <p:spPr>
            <a:xfrm>
              <a:off x="1188720" y="581660"/>
              <a:ext cx="1370965" cy="431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화면정의서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6742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54235" y="6505575"/>
            <a:ext cx="2367915" cy="215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720" y="273050"/>
            <a:ext cx="1066673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6065" y="244475"/>
            <a:ext cx="720090" cy="7200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220" y="323215"/>
            <a:ext cx="259080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8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4" name="그림 3" descr="C:/Users/PC-08/AppData/Roaming/PolarisOffice/ETemp/16236_13628368/image2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78" r="30865"/>
          <a:stretch>
            <a:fillRect/>
          </a:stretch>
        </p:blipFill>
        <p:spPr>
          <a:xfrm rot="0">
            <a:off x="1913890" y="1010920"/>
            <a:ext cx="8369300" cy="5603240"/>
          </a:xfrm>
          <a:prstGeom prst="rect"/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4D95B7F-074B-40A0-0DD8-6CBDD6A37C4F}"/>
              </a:ext>
            </a:extLst>
          </p:cNvPr>
          <p:cNvGrpSpPr/>
          <p:nvPr/>
        </p:nvGrpSpPr>
        <p:grpSpPr>
          <a:xfrm>
            <a:off x="1188720" y="351790"/>
            <a:ext cx="1370965" cy="660400"/>
            <a:chOff x="1188720" y="351790"/>
            <a:chExt cx="1370965" cy="66040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D508D98-6F5D-B9C1-E25B-99AC04B4A9E8}"/>
                </a:ext>
              </a:extLst>
            </p:cNvPr>
            <p:cNvSpPr txBox="1"/>
            <p:nvPr/>
          </p:nvSpPr>
          <p:spPr>
            <a:xfrm>
              <a:off x="1188720" y="351790"/>
              <a:ext cx="896620" cy="2768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006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3AEA633-27A9-0201-9823-3341ADE2838C}"/>
                </a:ext>
              </a:extLst>
            </p:cNvPr>
            <p:cNvSpPr txBox="1"/>
            <p:nvPr/>
          </p:nvSpPr>
          <p:spPr>
            <a:xfrm>
              <a:off x="1188720" y="581660"/>
              <a:ext cx="1370965" cy="431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화면정의서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2631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54235" y="6505575"/>
            <a:ext cx="2367915" cy="215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720" y="273050"/>
            <a:ext cx="1066673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6065" y="244475"/>
            <a:ext cx="720090" cy="7200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220" y="323215"/>
            <a:ext cx="259080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8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3" name="그림 2" descr="C:/Users/PC-08/AppData/Roaming/PolarisOffice/ETemp/16236_13628368/image3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27" r="30484"/>
          <a:stretch>
            <a:fillRect/>
          </a:stretch>
        </p:blipFill>
        <p:spPr>
          <a:xfrm rot="0">
            <a:off x="1715135" y="995680"/>
            <a:ext cx="8766810" cy="5512435"/>
          </a:xfrm>
          <a:prstGeom prst="rect"/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0A6A48E-08EF-30FD-8795-2C877396D12F}"/>
              </a:ext>
            </a:extLst>
          </p:cNvPr>
          <p:cNvGrpSpPr/>
          <p:nvPr/>
        </p:nvGrpSpPr>
        <p:grpSpPr>
          <a:xfrm>
            <a:off x="1188720" y="351790"/>
            <a:ext cx="1370965" cy="660400"/>
            <a:chOff x="1188720" y="351790"/>
            <a:chExt cx="1370965" cy="6604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F7B2AA-0F08-C282-2ACA-B2861C549AD9}"/>
                </a:ext>
              </a:extLst>
            </p:cNvPr>
            <p:cNvSpPr txBox="1"/>
            <p:nvPr/>
          </p:nvSpPr>
          <p:spPr>
            <a:xfrm>
              <a:off x="1188720" y="351790"/>
              <a:ext cx="896620" cy="2768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006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90D7969-577D-8F53-447B-9CFCA66FD856}"/>
                </a:ext>
              </a:extLst>
            </p:cNvPr>
            <p:cNvSpPr txBox="1"/>
            <p:nvPr/>
          </p:nvSpPr>
          <p:spPr>
            <a:xfrm>
              <a:off x="1188720" y="581660"/>
              <a:ext cx="1370965" cy="431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화면정의서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0162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8695" y="6505575"/>
            <a:ext cx="2242820" cy="215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720" y="273050"/>
            <a:ext cx="1066673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6065" y="244475"/>
            <a:ext cx="720090" cy="7200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0220" y="323215"/>
            <a:ext cx="259080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6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그림 2" descr="C:/Users/PC-08/AppData/Roaming/PolarisOffice/ETemp/16236_13628368/image3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85" r="31422"/>
          <a:stretch>
            <a:fillRect/>
          </a:stretch>
        </p:blipFill>
        <p:spPr>
          <a:xfrm rot="0">
            <a:off x="1869440" y="965200"/>
            <a:ext cx="8458835" cy="5716270"/>
          </a:xfrm>
          <a:prstGeom prst="rect"/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DA08E83-CCB8-4288-ED0E-4518146A601D}"/>
              </a:ext>
            </a:extLst>
          </p:cNvPr>
          <p:cNvGrpSpPr/>
          <p:nvPr/>
        </p:nvGrpSpPr>
        <p:grpSpPr>
          <a:xfrm>
            <a:off x="1188720" y="351790"/>
            <a:ext cx="1595120" cy="660400"/>
            <a:chOff x="1188720" y="351790"/>
            <a:chExt cx="1595120" cy="6604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162422A-7E3E-E0E6-2B40-7B07601AE781}"/>
                </a:ext>
              </a:extLst>
            </p:cNvPr>
            <p:cNvSpPr txBox="1"/>
            <p:nvPr/>
          </p:nvSpPr>
          <p:spPr>
            <a:xfrm>
              <a:off x="1188720" y="351790"/>
              <a:ext cx="944245" cy="2768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006 </a:t>
              </a:r>
              <a:r>
                <a:rPr lang="ko-KR" altLang="en-US" sz="1200" dirty="0"/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F53D193-D25B-EAE1-C3C2-2B757DE4B9F5}"/>
                </a:ext>
              </a:extLst>
            </p:cNvPr>
            <p:cNvSpPr txBox="1"/>
            <p:nvPr/>
          </p:nvSpPr>
          <p:spPr>
            <a:xfrm>
              <a:off x="1188720" y="581660"/>
              <a:ext cx="1595120" cy="431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화면정의서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6950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8695" y="6505575"/>
            <a:ext cx="2242820" cy="215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720" y="273050"/>
            <a:ext cx="1066673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6065" y="244475"/>
            <a:ext cx="720090" cy="7200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0220" y="323215"/>
            <a:ext cx="259080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6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그림 2" descr="C:/Users/PC-08/AppData/Roaming/PolarisOffice/ETemp/16236_13628368/image3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5" r="30406"/>
          <a:stretch>
            <a:fillRect/>
          </a:stretch>
        </p:blipFill>
        <p:spPr>
          <a:xfrm rot="0">
            <a:off x="1902460" y="1018540"/>
            <a:ext cx="8387715" cy="5598160"/>
          </a:xfrm>
          <a:prstGeom prst="rect"/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4BDE2EF-5640-7612-5EAF-63F64BBE4C9E}"/>
              </a:ext>
            </a:extLst>
          </p:cNvPr>
          <p:cNvGrpSpPr/>
          <p:nvPr/>
        </p:nvGrpSpPr>
        <p:grpSpPr>
          <a:xfrm>
            <a:off x="1188720" y="351790"/>
            <a:ext cx="1595120" cy="660400"/>
            <a:chOff x="1188720" y="351790"/>
            <a:chExt cx="1595120" cy="6604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0B11D89-FD1C-9111-ED66-8A14F6FBE6C9}"/>
                </a:ext>
              </a:extLst>
            </p:cNvPr>
            <p:cNvSpPr txBox="1"/>
            <p:nvPr/>
          </p:nvSpPr>
          <p:spPr>
            <a:xfrm>
              <a:off x="1188720" y="351790"/>
              <a:ext cx="944245" cy="2768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006 </a:t>
              </a:r>
              <a:r>
                <a:rPr lang="ko-KR" altLang="en-US" sz="1200" dirty="0"/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EE4570-A7B3-E4BA-0E8E-0E966FA77D4C}"/>
                </a:ext>
              </a:extLst>
            </p:cNvPr>
            <p:cNvSpPr txBox="1"/>
            <p:nvPr/>
          </p:nvSpPr>
          <p:spPr>
            <a:xfrm>
              <a:off x="1188720" y="581660"/>
              <a:ext cx="1595120" cy="431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화면정의서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2113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8695" y="6505575"/>
            <a:ext cx="2242820" cy="215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720" y="273050"/>
            <a:ext cx="1066673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6065" y="244475"/>
            <a:ext cx="720090" cy="7200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0220" y="323215"/>
            <a:ext cx="259080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6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그림 2" descr="C:/Users/PC-08/AppData/Roaming/PolarisOffice/ETemp/16236_13628368/image3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55" r="31106"/>
          <a:stretch>
            <a:fillRect/>
          </a:stretch>
        </p:blipFill>
        <p:spPr>
          <a:xfrm rot="0">
            <a:off x="1960245" y="964565"/>
            <a:ext cx="8268970" cy="5598160"/>
          </a:xfrm>
          <a:prstGeom prst="rect"/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AE3335D-0B24-2D4F-0F5D-9B3E428FC77D}"/>
              </a:ext>
            </a:extLst>
          </p:cNvPr>
          <p:cNvGrpSpPr/>
          <p:nvPr/>
        </p:nvGrpSpPr>
        <p:grpSpPr>
          <a:xfrm>
            <a:off x="1188720" y="351790"/>
            <a:ext cx="1595120" cy="660400"/>
            <a:chOff x="1188720" y="351790"/>
            <a:chExt cx="1595120" cy="6604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790E57C-9CE4-A5BF-F789-E01E98E46178}"/>
                </a:ext>
              </a:extLst>
            </p:cNvPr>
            <p:cNvSpPr txBox="1"/>
            <p:nvPr/>
          </p:nvSpPr>
          <p:spPr>
            <a:xfrm>
              <a:off x="1188720" y="351790"/>
              <a:ext cx="944245" cy="2768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006 </a:t>
              </a:r>
              <a:r>
                <a:rPr lang="ko-KR" altLang="en-US" sz="1200" dirty="0"/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75CADA-4C70-F270-5755-076E9DBC1C7E}"/>
                </a:ext>
              </a:extLst>
            </p:cNvPr>
            <p:cNvSpPr txBox="1"/>
            <p:nvPr/>
          </p:nvSpPr>
          <p:spPr>
            <a:xfrm>
              <a:off x="1188720" y="581660"/>
              <a:ext cx="1595120" cy="431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화면정의서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1385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8695" y="6505575"/>
            <a:ext cx="2242820" cy="215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720" y="273050"/>
            <a:ext cx="1066673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6065" y="244475"/>
            <a:ext cx="720090" cy="7200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0220" y="323215"/>
            <a:ext cx="259080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6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그림 2" descr="C:/Users/PC-08/AppData/Roaming/PolarisOffice/ETemp/16236_13628368/image3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40" r="30966"/>
          <a:stretch>
            <a:fillRect/>
          </a:stretch>
        </p:blipFill>
        <p:spPr>
          <a:xfrm rot="0">
            <a:off x="1623060" y="1079500"/>
            <a:ext cx="8950960" cy="5645150"/>
          </a:xfrm>
          <a:prstGeom prst="rect"/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3DE0595-14A1-C6E3-B7F7-673F8047431D}"/>
              </a:ext>
            </a:extLst>
          </p:cNvPr>
          <p:cNvGrpSpPr/>
          <p:nvPr/>
        </p:nvGrpSpPr>
        <p:grpSpPr>
          <a:xfrm>
            <a:off x="1188720" y="351790"/>
            <a:ext cx="1595120" cy="660400"/>
            <a:chOff x="1188720" y="351790"/>
            <a:chExt cx="1595120" cy="6604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896408-13BC-233E-CD28-EDA3892BA96F}"/>
                </a:ext>
              </a:extLst>
            </p:cNvPr>
            <p:cNvSpPr txBox="1"/>
            <p:nvPr/>
          </p:nvSpPr>
          <p:spPr>
            <a:xfrm>
              <a:off x="1188720" y="351790"/>
              <a:ext cx="944245" cy="2768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006 </a:t>
              </a:r>
              <a:r>
                <a:rPr lang="ko-KR" altLang="en-US" sz="1200" dirty="0"/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A27D08C-278F-5EE3-C8E4-50A171187A51}"/>
                </a:ext>
              </a:extLst>
            </p:cNvPr>
            <p:cNvSpPr txBox="1"/>
            <p:nvPr/>
          </p:nvSpPr>
          <p:spPr>
            <a:xfrm>
              <a:off x="1188720" y="581660"/>
              <a:ext cx="1595120" cy="431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화면정의서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7956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749197" cy="660429"/>
            <a:chOff x="1188881" y="351819"/>
            <a:chExt cx="1749197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3099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B" panose="02020603020101020101" pitchFamily="18" charset="-127"/>
                  <a:ea typeface="YiSunShin Dotum B" panose="02020603020101020101" pitchFamily="18" charset="-127"/>
                </a:rPr>
                <a:t>001 </a:t>
              </a:r>
              <a:r>
                <a:rPr lang="ko-KR" altLang="en-US" sz="1200" dirty="0">
                  <a:latin typeface="YiSunShin Dotum B" panose="02020603020101020101" pitchFamily="18" charset="-127"/>
                  <a:ea typeface="YiSunShin Dotum B" panose="02020603020101020101" pitchFamily="18" charset="-127"/>
                </a:rPr>
                <a:t>프로젝트 개요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74919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B" panose="02020603020101020101" pitchFamily="18" charset="-127"/>
                  <a:ea typeface="YiSunShin Dotum B" panose="02020603020101020101" pitchFamily="18" charset="-127"/>
                </a:rPr>
                <a:t>주제 선정 배경</a:t>
              </a:r>
            </a:p>
          </p:txBody>
        </p: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C5B60AE-0D0D-F167-175B-082B71352782}"/>
              </a:ext>
            </a:extLst>
          </p:cNvPr>
          <p:cNvCxnSpPr>
            <a:cxnSpLocks/>
          </p:cNvCxnSpPr>
          <p:nvPr/>
        </p:nvCxnSpPr>
        <p:spPr>
          <a:xfrm>
            <a:off x="1849331" y="5228109"/>
            <a:ext cx="82910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8628BD7-D5DB-F5BF-08E8-B8896AE080C7}"/>
              </a:ext>
            </a:extLst>
          </p:cNvPr>
          <p:cNvSpPr txBox="1"/>
          <p:nvPr/>
        </p:nvSpPr>
        <p:spPr>
          <a:xfrm>
            <a:off x="5781190" y="6553200"/>
            <a:ext cx="40559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800" dirty="0">
                <a:solidFill>
                  <a:schemeClr val="accent6"/>
                </a:solidFill>
                <a:latin typeface="+mn-ea"/>
              </a:rPr>
              <a:t>출처 </a:t>
            </a:r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: https://</a:t>
            </a:r>
            <a:r>
              <a:rPr lang="en-US" altLang="ko-KR" sz="800" dirty="0" err="1">
                <a:solidFill>
                  <a:schemeClr val="accent6"/>
                </a:solidFill>
                <a:latin typeface="+mn-ea"/>
              </a:rPr>
              <a:t>www.khan.co.kr</a:t>
            </a:r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/economy/economy-general/article/202212271012001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2" name="양쪽 중괄호 1">
            <a:extLst>
              <a:ext uri="{FF2B5EF4-FFF2-40B4-BE49-F238E27FC236}">
                <a16:creationId xmlns:a16="http://schemas.microsoft.com/office/drawing/2014/main" id="{50046A83-FB3E-AE81-85B0-344C974ED26B}"/>
              </a:ext>
            </a:extLst>
          </p:cNvPr>
          <p:cNvSpPr/>
          <p:nvPr/>
        </p:nvSpPr>
        <p:spPr>
          <a:xfrm>
            <a:off x="3536218" y="5569102"/>
            <a:ext cx="5119563" cy="389646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ko-KR" altLang="en-US" spc="3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구직난</a:t>
            </a:r>
            <a:endParaRPr kumimoji="1" lang="ko-Kore-KR" altLang="en-US" spc="300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559F269A-D031-0DD1-9EBF-1187610D234E}"/>
              </a:ext>
            </a:extLst>
          </p:cNvPr>
          <p:cNvGrpSpPr/>
          <p:nvPr/>
        </p:nvGrpSpPr>
        <p:grpSpPr>
          <a:xfrm rot="21009555">
            <a:off x="2039947" y="2059447"/>
            <a:ext cx="4867386" cy="785362"/>
            <a:chOff x="4063772" y="3048000"/>
            <a:chExt cx="3990737" cy="643913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E9528316-8BC8-1846-A807-3A6EC1CD7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7490" y="3166087"/>
              <a:ext cx="3917019" cy="525826"/>
            </a:xfrm>
            <a:prstGeom prst="rect">
              <a:avLst/>
            </a:prstGeom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4A14421-9C16-23F2-DCF7-AE44A1A62B41}"/>
                </a:ext>
              </a:extLst>
            </p:cNvPr>
            <p:cNvSpPr/>
            <p:nvPr/>
          </p:nvSpPr>
          <p:spPr>
            <a:xfrm>
              <a:off x="4063772" y="3048000"/>
              <a:ext cx="3990737" cy="6439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C081864-EA57-FEA5-DCB1-7F38949377A8}"/>
              </a:ext>
            </a:extLst>
          </p:cNvPr>
          <p:cNvGrpSpPr/>
          <p:nvPr/>
        </p:nvGrpSpPr>
        <p:grpSpPr>
          <a:xfrm rot="21303723">
            <a:off x="2733407" y="2878374"/>
            <a:ext cx="5249648" cy="1101250"/>
            <a:chOff x="2192900" y="4475998"/>
            <a:chExt cx="3741744" cy="784928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103ACFBA-E36F-DE7E-00DA-3912756DD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2900" y="4475998"/>
              <a:ext cx="3741744" cy="784928"/>
            </a:xfrm>
            <a:prstGeom prst="rect">
              <a:avLst/>
            </a:prstGeom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1327253-3945-68AF-F0A4-79C3A9FF66E1}"/>
                </a:ext>
              </a:extLst>
            </p:cNvPr>
            <p:cNvSpPr/>
            <p:nvPr/>
          </p:nvSpPr>
          <p:spPr>
            <a:xfrm>
              <a:off x="2192900" y="4475998"/>
              <a:ext cx="3741744" cy="7849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3A70167-72F0-C829-180D-8865D8576B47}"/>
              </a:ext>
            </a:extLst>
          </p:cNvPr>
          <p:cNvGrpSpPr/>
          <p:nvPr/>
        </p:nvGrpSpPr>
        <p:grpSpPr>
          <a:xfrm>
            <a:off x="4526323" y="3399158"/>
            <a:ext cx="5467463" cy="1209781"/>
            <a:chOff x="791885" y="3513766"/>
            <a:chExt cx="5467463" cy="1209781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90C8BB9A-227E-E9FB-25E5-D35773291360}"/>
                </a:ext>
              </a:extLst>
            </p:cNvPr>
            <p:cNvGrpSpPr/>
            <p:nvPr/>
          </p:nvGrpSpPr>
          <p:grpSpPr>
            <a:xfrm rot="20992120">
              <a:off x="791885" y="3513766"/>
              <a:ext cx="5467463" cy="1209781"/>
              <a:chOff x="1567065" y="5299371"/>
              <a:chExt cx="5467463" cy="1209781"/>
            </a:xfrm>
          </p:grpSpPr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050243F4-70F2-4101-F819-85EEAF4E0C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67065" y="5362442"/>
                <a:ext cx="5467463" cy="1146710"/>
              </a:xfrm>
              <a:prstGeom prst="rect">
                <a:avLst/>
              </a:prstGeom>
            </p:spPr>
          </p:pic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14B5482B-FE3F-C21E-A888-F9CD4B94A82D}"/>
                  </a:ext>
                </a:extLst>
              </p:cNvPr>
              <p:cNvSpPr/>
              <p:nvPr/>
            </p:nvSpPr>
            <p:spPr>
              <a:xfrm>
                <a:off x="1567065" y="5299371"/>
                <a:ext cx="5467463" cy="11467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52" name="직선 연결선 29">
              <a:extLst>
                <a:ext uri="{FF2B5EF4-FFF2-40B4-BE49-F238E27FC236}">
                  <a16:creationId xmlns:a16="http://schemas.microsoft.com/office/drawing/2014/main" id="{F9B82ADE-07CF-75B2-40C7-196FF1225D65}"/>
                </a:ext>
              </a:extLst>
            </p:cNvPr>
            <p:cNvCxnSpPr/>
            <p:nvPr/>
          </p:nvCxnSpPr>
          <p:spPr>
            <a:xfrm flipV="1">
              <a:off x="1116081" y="3597671"/>
              <a:ext cx="4827639" cy="919581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3B70E05-542F-BC63-05E7-813827A69C74}"/>
              </a:ext>
            </a:extLst>
          </p:cNvPr>
          <p:cNvGrpSpPr/>
          <p:nvPr/>
        </p:nvGrpSpPr>
        <p:grpSpPr>
          <a:xfrm rot="21415959">
            <a:off x="5167537" y="2233143"/>
            <a:ext cx="4111520" cy="994241"/>
            <a:chOff x="1039326" y="5005388"/>
            <a:chExt cx="4111520" cy="994241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3CE94430-2141-F177-1FED-24DEFDFFF326}"/>
                </a:ext>
              </a:extLst>
            </p:cNvPr>
            <p:cNvGrpSpPr/>
            <p:nvPr/>
          </p:nvGrpSpPr>
          <p:grpSpPr>
            <a:xfrm rot="230264">
              <a:off x="1039326" y="5005388"/>
              <a:ext cx="4111520" cy="994241"/>
              <a:chOff x="1495825" y="2500531"/>
              <a:chExt cx="5239482" cy="1267002"/>
            </a:xfrm>
          </p:grpSpPr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64D26714-A769-C5AF-CD7C-D4B23BE438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5825" y="2500531"/>
                <a:ext cx="5239481" cy="1267002"/>
              </a:xfrm>
              <a:prstGeom prst="rect">
                <a:avLst/>
              </a:prstGeom>
            </p:spPr>
          </p:pic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6068B23A-CC3A-E04E-D00F-EFB54091995D}"/>
                  </a:ext>
                </a:extLst>
              </p:cNvPr>
              <p:cNvSpPr/>
              <p:nvPr/>
            </p:nvSpPr>
            <p:spPr>
              <a:xfrm>
                <a:off x="1495826" y="2500531"/>
                <a:ext cx="5239481" cy="126700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60" name="직선 연결선 14">
              <a:extLst>
                <a:ext uri="{FF2B5EF4-FFF2-40B4-BE49-F238E27FC236}">
                  <a16:creationId xmlns:a16="http://schemas.microsoft.com/office/drawing/2014/main" id="{A2060FD4-31AE-7575-A3B7-341395383BB3}"/>
                </a:ext>
              </a:extLst>
            </p:cNvPr>
            <p:cNvCxnSpPr/>
            <p:nvPr/>
          </p:nvCxnSpPr>
          <p:spPr>
            <a:xfrm>
              <a:off x="2338004" y="5420028"/>
              <a:ext cx="757084" cy="72515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16">
              <a:extLst>
                <a:ext uri="{FF2B5EF4-FFF2-40B4-BE49-F238E27FC236}">
                  <a16:creationId xmlns:a16="http://schemas.microsoft.com/office/drawing/2014/main" id="{4F34D403-BB50-1E84-41A4-1DA3B92EAFBC}"/>
                </a:ext>
              </a:extLst>
            </p:cNvPr>
            <p:cNvCxnSpPr/>
            <p:nvPr/>
          </p:nvCxnSpPr>
          <p:spPr>
            <a:xfrm>
              <a:off x="3463798" y="5492543"/>
              <a:ext cx="757084" cy="72515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5A6F2AB-260D-5AB9-8E5D-469E33A4581E}"/>
              </a:ext>
            </a:extLst>
          </p:cNvPr>
          <p:cNvGrpSpPr/>
          <p:nvPr/>
        </p:nvGrpSpPr>
        <p:grpSpPr>
          <a:xfrm rot="759372">
            <a:off x="2413485" y="1768639"/>
            <a:ext cx="4633362" cy="993058"/>
            <a:chOff x="1058631" y="1828800"/>
            <a:chExt cx="4633362" cy="993058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76CAAD05-0D48-506A-C559-9337CC580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631" y="1981202"/>
              <a:ext cx="4633362" cy="769687"/>
            </a:xfrm>
            <a:prstGeom prst="rect">
              <a:avLst/>
            </a:prstGeom>
          </p:spPr>
        </p:pic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555463C-2E1B-118D-F9B2-DB226F247BC7}"/>
                </a:ext>
              </a:extLst>
            </p:cNvPr>
            <p:cNvSpPr/>
            <p:nvPr/>
          </p:nvSpPr>
          <p:spPr>
            <a:xfrm>
              <a:off x="1058631" y="1828800"/>
              <a:ext cx="4633362" cy="9930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4" name="직선 연결선 31">
            <a:extLst>
              <a:ext uri="{FF2B5EF4-FFF2-40B4-BE49-F238E27FC236}">
                <a16:creationId xmlns:a16="http://schemas.microsoft.com/office/drawing/2014/main" id="{C9F46B53-2C5B-4FD2-A69E-800E662F2A65}"/>
              </a:ext>
            </a:extLst>
          </p:cNvPr>
          <p:cNvCxnSpPr/>
          <p:nvPr/>
        </p:nvCxnSpPr>
        <p:spPr>
          <a:xfrm>
            <a:off x="2556259" y="1807931"/>
            <a:ext cx="2268404" cy="48571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133C28F-543D-81D9-1A82-30C7063904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8078">
            <a:off x="2938078" y="3568760"/>
            <a:ext cx="3773170" cy="97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907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8695" y="6505575"/>
            <a:ext cx="2242820" cy="215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720" y="273050"/>
            <a:ext cx="1066673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6065" y="244475"/>
            <a:ext cx="720090" cy="7200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0220" y="323215"/>
            <a:ext cx="259080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6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그림 2" descr="C:/Users/PC-08/AppData/Roaming/PolarisOffice/ETemp/16236_13628368/image3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" t="21754" r="31298" b="2023"/>
          <a:stretch>
            <a:fillRect/>
          </a:stretch>
        </p:blipFill>
        <p:spPr>
          <a:xfrm rot="0">
            <a:off x="1623060" y="1010920"/>
            <a:ext cx="8950960" cy="5773420"/>
          </a:xfrm>
          <a:prstGeom prst="rect"/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F2C7631B-6F02-3144-18A5-264C1CAC341C}"/>
              </a:ext>
            </a:extLst>
          </p:cNvPr>
          <p:cNvGrpSpPr/>
          <p:nvPr/>
        </p:nvGrpSpPr>
        <p:grpSpPr>
          <a:xfrm>
            <a:off x="1188720" y="351790"/>
            <a:ext cx="1595120" cy="660400"/>
            <a:chOff x="1188720" y="351790"/>
            <a:chExt cx="1595120" cy="6604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986886-A4A9-6AF1-F142-16AC8DD75920}"/>
                </a:ext>
              </a:extLst>
            </p:cNvPr>
            <p:cNvSpPr txBox="1"/>
            <p:nvPr/>
          </p:nvSpPr>
          <p:spPr>
            <a:xfrm>
              <a:off x="1188720" y="351790"/>
              <a:ext cx="944245" cy="2768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006 </a:t>
              </a:r>
              <a:r>
                <a:rPr lang="ko-KR" altLang="en-US" sz="1200" dirty="0"/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CEC9C9-D73E-F9A5-7996-DE13EE8686D6}"/>
                </a:ext>
              </a:extLst>
            </p:cNvPr>
            <p:cNvSpPr txBox="1"/>
            <p:nvPr/>
          </p:nvSpPr>
          <p:spPr>
            <a:xfrm>
              <a:off x="1188720" y="581660"/>
              <a:ext cx="1595120" cy="431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화면정의서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154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8695" y="6505575"/>
            <a:ext cx="2242820" cy="215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720" y="273050"/>
            <a:ext cx="1066673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6065" y="244475"/>
            <a:ext cx="720090" cy="7200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0220" y="323215"/>
            <a:ext cx="259080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6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그림 2" descr="C:/Users/PC-08/AppData/Roaming/PolarisOffice/ETemp/16236_13628368/image3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47" r="31122"/>
          <a:stretch>
            <a:fillRect/>
          </a:stretch>
        </p:blipFill>
        <p:spPr>
          <a:xfrm rot="0">
            <a:off x="1717040" y="1095375"/>
            <a:ext cx="8764905" cy="5480685"/>
          </a:xfrm>
          <a:prstGeom prst="rect"/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0A7149C-B48A-F31C-5CF6-0A0EA5A5044F}"/>
              </a:ext>
            </a:extLst>
          </p:cNvPr>
          <p:cNvGrpSpPr/>
          <p:nvPr/>
        </p:nvGrpSpPr>
        <p:grpSpPr>
          <a:xfrm>
            <a:off x="1188720" y="351790"/>
            <a:ext cx="1595120" cy="660400"/>
            <a:chOff x="1188720" y="351790"/>
            <a:chExt cx="1595120" cy="6604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FEFBC6A-8924-83E4-FFAD-C1F5A6A5820E}"/>
                </a:ext>
              </a:extLst>
            </p:cNvPr>
            <p:cNvSpPr txBox="1"/>
            <p:nvPr/>
          </p:nvSpPr>
          <p:spPr>
            <a:xfrm>
              <a:off x="1188720" y="351790"/>
              <a:ext cx="944245" cy="2768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006 </a:t>
              </a:r>
              <a:r>
                <a:rPr lang="ko-KR" altLang="en-US" sz="1200" dirty="0"/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C34D7FD-8C5B-6E3C-931E-6D4AD132BC4D}"/>
                </a:ext>
              </a:extLst>
            </p:cNvPr>
            <p:cNvSpPr txBox="1"/>
            <p:nvPr/>
          </p:nvSpPr>
          <p:spPr>
            <a:xfrm>
              <a:off x="1188720" y="581660"/>
              <a:ext cx="1595120" cy="431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화면정의서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8394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8695" y="6505575"/>
            <a:ext cx="2242820" cy="215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720" y="273050"/>
            <a:ext cx="1066673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6065" y="244475"/>
            <a:ext cx="720090" cy="7200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0220" y="323215"/>
            <a:ext cx="259080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6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4" name="그림 3" descr="C:/Users/PC-08/AppData/Roaming/PolarisOffice/ETemp/16236_13628368/image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0" t="30725" r="31074"/>
          <a:stretch>
            <a:fillRect/>
          </a:stretch>
        </p:blipFill>
        <p:spPr>
          <a:xfrm rot="0">
            <a:off x="1975485" y="1079500"/>
            <a:ext cx="8246110" cy="5640070"/>
          </a:xfrm>
          <a:prstGeom prst="rect"/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6DD73BC-0445-BB8A-DA61-6B5FB8BF02B4}"/>
              </a:ext>
            </a:extLst>
          </p:cNvPr>
          <p:cNvGrpSpPr/>
          <p:nvPr/>
        </p:nvGrpSpPr>
        <p:grpSpPr>
          <a:xfrm>
            <a:off x="1188720" y="351790"/>
            <a:ext cx="1595120" cy="660400"/>
            <a:chOff x="1188720" y="351790"/>
            <a:chExt cx="1595120" cy="66040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AC6E54-91CB-1D63-BE90-5EFF164F0A40}"/>
                </a:ext>
              </a:extLst>
            </p:cNvPr>
            <p:cNvSpPr txBox="1"/>
            <p:nvPr/>
          </p:nvSpPr>
          <p:spPr>
            <a:xfrm>
              <a:off x="1188720" y="351790"/>
              <a:ext cx="944245" cy="2768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006 </a:t>
              </a:r>
              <a:r>
                <a:rPr lang="ko-KR" altLang="en-US" sz="1200" dirty="0"/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5A571B-5082-9C35-7F09-1AA509EC8134}"/>
                </a:ext>
              </a:extLst>
            </p:cNvPr>
            <p:cNvSpPr txBox="1"/>
            <p:nvPr/>
          </p:nvSpPr>
          <p:spPr>
            <a:xfrm>
              <a:off x="1188720" y="581660"/>
              <a:ext cx="1595120" cy="431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화면정의서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972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8695" y="6505575"/>
            <a:ext cx="2242820" cy="215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720" y="273050"/>
            <a:ext cx="1066673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6065" y="244475"/>
            <a:ext cx="720090" cy="7200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0220" y="323215"/>
            <a:ext cx="259080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6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5" name="그림 4" descr="C:/Users/PC-08/AppData/Roaming/PolarisOffice/ETemp/16236_13628368/image4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3" t="31241" r="30872" b="4137"/>
          <a:stretch>
            <a:fillRect/>
          </a:stretch>
        </p:blipFill>
        <p:spPr>
          <a:xfrm rot="0">
            <a:off x="1791335" y="1156335"/>
            <a:ext cx="8606155" cy="5497195"/>
          </a:xfrm>
          <a:prstGeom prst="rect"/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F7AE3EA-720F-5B3D-DB8B-44703A5CD3AB}"/>
              </a:ext>
            </a:extLst>
          </p:cNvPr>
          <p:cNvGrpSpPr/>
          <p:nvPr/>
        </p:nvGrpSpPr>
        <p:grpSpPr>
          <a:xfrm>
            <a:off x="1188720" y="351790"/>
            <a:ext cx="1595120" cy="660400"/>
            <a:chOff x="1188720" y="351790"/>
            <a:chExt cx="1595120" cy="66040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3EB5DE0-5E9C-B3D0-AB51-28AC3FD82239}"/>
                </a:ext>
              </a:extLst>
            </p:cNvPr>
            <p:cNvSpPr txBox="1"/>
            <p:nvPr/>
          </p:nvSpPr>
          <p:spPr>
            <a:xfrm>
              <a:off x="1188720" y="351790"/>
              <a:ext cx="944245" cy="2768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006 </a:t>
              </a:r>
              <a:r>
                <a:rPr lang="ko-KR" altLang="en-US" sz="1200" dirty="0"/>
                <a:t>산출물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5E1C663-E091-0B73-1D28-D63F1472CA2A}"/>
                </a:ext>
              </a:extLst>
            </p:cNvPr>
            <p:cNvSpPr txBox="1"/>
            <p:nvPr/>
          </p:nvSpPr>
          <p:spPr>
            <a:xfrm>
              <a:off x="1188720" y="581660"/>
              <a:ext cx="1595120" cy="431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화면정의서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2431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6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ABF402-00E8-CC80-E4A1-1AF677936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880" y="1222023"/>
            <a:ext cx="8174240" cy="500354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E5B8FCD-CDFB-CD4E-A1BC-7C0787575EDE}"/>
              </a:ext>
            </a:extLst>
          </p:cNvPr>
          <p:cNvGrpSpPr/>
          <p:nvPr/>
        </p:nvGrpSpPr>
        <p:grpSpPr>
          <a:xfrm>
            <a:off x="1188881" y="351819"/>
            <a:ext cx="2238113" cy="660429"/>
            <a:chOff x="1188881" y="351819"/>
            <a:chExt cx="2238113" cy="6604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7BB63B5-C6B7-AAE6-9FF5-B1007AEDB8CB}"/>
                </a:ext>
              </a:extLst>
            </p:cNvPr>
            <p:cNvSpPr txBox="1"/>
            <p:nvPr/>
          </p:nvSpPr>
          <p:spPr>
            <a:xfrm>
              <a:off x="1188881" y="351819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006 </a:t>
              </a:r>
              <a:r>
                <a:rPr lang="ko-KR" altLang="en-US" sz="1200" dirty="0"/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8A32B8-F6C3-618F-FF1B-68D2AD84AB69}"/>
                </a:ext>
              </a:extLst>
            </p:cNvPr>
            <p:cNvSpPr txBox="1"/>
            <p:nvPr/>
          </p:nvSpPr>
          <p:spPr>
            <a:xfrm>
              <a:off x="1188881" y="581361"/>
              <a:ext cx="223811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프로세스 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98797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6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ABDEB4-132F-D632-479D-211D50C26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01" y="2129180"/>
            <a:ext cx="5297232" cy="324066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BED6D08-5DBE-1A08-E7DC-9624DFC93E0A}"/>
              </a:ext>
            </a:extLst>
          </p:cNvPr>
          <p:cNvGrpSpPr/>
          <p:nvPr/>
        </p:nvGrpSpPr>
        <p:grpSpPr>
          <a:xfrm>
            <a:off x="1188881" y="351819"/>
            <a:ext cx="2238113" cy="660429"/>
            <a:chOff x="1188881" y="351819"/>
            <a:chExt cx="2238113" cy="6604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EFC2BC6-191C-7805-F5FD-A7C5B2275131}"/>
                </a:ext>
              </a:extLst>
            </p:cNvPr>
            <p:cNvSpPr txBox="1"/>
            <p:nvPr/>
          </p:nvSpPr>
          <p:spPr>
            <a:xfrm>
              <a:off x="1188881" y="351819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006 </a:t>
              </a:r>
              <a:r>
                <a:rPr lang="ko-KR" altLang="en-US" sz="1200" dirty="0"/>
                <a:t>산출물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886E53-5633-CA10-F88B-7AF7988039D4}"/>
                </a:ext>
              </a:extLst>
            </p:cNvPr>
            <p:cNvSpPr txBox="1"/>
            <p:nvPr/>
          </p:nvSpPr>
          <p:spPr>
            <a:xfrm>
              <a:off x="1188881" y="581361"/>
              <a:ext cx="223811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프로세스 흐름도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92E84C3B-0E6E-4514-330B-04A417F96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735" y="2129180"/>
            <a:ext cx="5446308" cy="324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4015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rot="0">
            <a:off x="489585" y="2286000"/>
            <a:ext cx="310515" cy="119951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endParaRPr lang="ko-KR" altLang="en-US" sz="7200" b="1">
              <a:solidFill>
                <a:schemeClr val="tx2"/>
              </a:solidFill>
              <a:latin typeface="YiSunShin Dotum B" charset="0"/>
              <a:ea typeface="YiSunShin Dotum B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 rot="0">
            <a:off x="533400" y="3549650"/>
            <a:ext cx="2225675" cy="58420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200" spc="300">
                <a:solidFill>
                  <a:schemeClr val="tx2"/>
                </a:solidFill>
                <a:latin typeface="YiSunShin Dotum B" charset="0"/>
                <a:ea typeface="YiSunShin Dotum B" charset="0"/>
              </a:rPr>
              <a:t>감사합니다.</a:t>
            </a:r>
            <a:endParaRPr lang="ko-KR" altLang="en-US" sz="3200">
              <a:solidFill>
                <a:schemeClr val="tx2"/>
              </a:solidFill>
              <a:latin typeface="YiSunShin Dotum B" charset="0"/>
              <a:ea typeface="YiSunShin Dotum B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 rot="0">
            <a:off x="9878695" y="6505575"/>
            <a:ext cx="2243455" cy="21590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sz="800">
                <a:solidFill>
                  <a:schemeClr val="accent6"/>
                </a:solidFill>
                <a:latin typeface="나눔스퀘어라운드 Regular" charset="0"/>
              </a:rPr>
              <a:t>Copyrightⓒ. Saebyeol Yu. All Rights Reserved.</a:t>
            </a:r>
            <a:endParaRPr lang="ko-KR" altLang="en-US" sz="800">
              <a:solidFill>
                <a:schemeClr val="accent6"/>
              </a:solidFill>
              <a:latin typeface="나눔스퀘어라운드 Regular" charset="0"/>
            </a:endParaRPr>
          </a:p>
        </p:txBody>
      </p:sp>
      <p:cxnSp>
        <p:nvCxnSpPr>
          <p:cNvPr id="18" name="Rect 0"/>
          <p:cNvCxnSpPr/>
          <p:nvPr/>
        </p:nvCxnSpPr>
        <p:spPr>
          <a:xfrm rot="0">
            <a:off x="489585" y="3392805"/>
            <a:ext cx="6975475" cy="635"/>
          </a:xfrm>
          <a:prstGeom prst="line"/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 0"/>
          <p:cNvSpPr>
            <a:spLocks/>
          </p:cNvSpPr>
          <p:nvPr/>
        </p:nvSpPr>
        <p:spPr>
          <a:xfrm rot="0">
            <a:off x="6687820" y="920115"/>
            <a:ext cx="3335020" cy="4594860"/>
          </a:xfrm>
          <a:prstGeom prst="triangle"/>
          <a:solidFill>
            <a:schemeClr val="accent1">
              <a:alpha val="4984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8552815" y="920115"/>
            <a:ext cx="3335020" cy="4594860"/>
          </a:xfrm>
          <a:prstGeom prst="triangle"/>
          <a:solidFill>
            <a:schemeClr val="accent4">
              <a:alpha val="2001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749197" cy="660429"/>
            <a:chOff x="1188881" y="351819"/>
            <a:chExt cx="1749197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3099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B" panose="02020603020101020101" pitchFamily="18" charset="-127"/>
                  <a:ea typeface="YiSunShin Dotum B" panose="02020603020101020101" pitchFamily="18" charset="-127"/>
                </a:rPr>
                <a:t>001 </a:t>
              </a:r>
              <a:r>
                <a:rPr lang="ko-KR" altLang="en-US" sz="1200" dirty="0">
                  <a:latin typeface="YiSunShin Dotum B" panose="02020603020101020101" pitchFamily="18" charset="-127"/>
                  <a:ea typeface="YiSunShin Dotum B" panose="02020603020101020101" pitchFamily="18" charset="-127"/>
                </a:rPr>
                <a:t>프로젝트 개요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74919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B" panose="02020603020101020101" pitchFamily="18" charset="-127"/>
                  <a:ea typeface="YiSunShin Dotum B" panose="02020603020101020101" pitchFamily="18" charset="-127"/>
                </a:rPr>
                <a:t>주제 선정 배경</a:t>
              </a:r>
            </a:p>
          </p:txBody>
        </p: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C5B60AE-0D0D-F167-175B-082B71352782}"/>
              </a:ext>
            </a:extLst>
          </p:cNvPr>
          <p:cNvCxnSpPr>
            <a:cxnSpLocks/>
          </p:cNvCxnSpPr>
          <p:nvPr/>
        </p:nvCxnSpPr>
        <p:spPr>
          <a:xfrm>
            <a:off x="1849331" y="5228109"/>
            <a:ext cx="82910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DD34211-20DE-A8C6-B45F-6A1D458D4F15}"/>
              </a:ext>
            </a:extLst>
          </p:cNvPr>
          <p:cNvGrpSpPr/>
          <p:nvPr/>
        </p:nvGrpSpPr>
        <p:grpSpPr>
          <a:xfrm>
            <a:off x="5529751" y="1598215"/>
            <a:ext cx="3331367" cy="3331367"/>
            <a:chOff x="3075880" y="1868381"/>
            <a:chExt cx="3330789" cy="3330789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BFA024E-A5B6-7DDB-9ABB-2AB35D5452BE}"/>
                </a:ext>
              </a:extLst>
            </p:cNvPr>
            <p:cNvSpPr/>
            <p:nvPr/>
          </p:nvSpPr>
          <p:spPr>
            <a:xfrm>
              <a:off x="3075880" y="1868381"/>
              <a:ext cx="3330789" cy="3330789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EC67D16-6CF8-7711-0553-D8FD73549EA6}"/>
                </a:ext>
              </a:extLst>
            </p:cNvPr>
            <p:cNvSpPr txBox="1"/>
            <p:nvPr/>
          </p:nvSpPr>
          <p:spPr>
            <a:xfrm>
              <a:off x="4001076" y="3139786"/>
              <a:ext cx="156966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bg1"/>
                  </a:solidFill>
                </a:rPr>
                <a:t>35%</a:t>
              </a:r>
              <a:endParaRPr lang="ko-KR" altLang="en-US" sz="5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553A31A-0E42-45DE-7B4C-E4EF4B4FA097}"/>
              </a:ext>
            </a:extLst>
          </p:cNvPr>
          <p:cNvGrpSpPr/>
          <p:nvPr/>
        </p:nvGrpSpPr>
        <p:grpSpPr>
          <a:xfrm>
            <a:off x="8592955" y="2067226"/>
            <a:ext cx="2528838" cy="2528838"/>
            <a:chOff x="5715465" y="2337252"/>
            <a:chExt cx="2528399" cy="2528399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5839293-5D5D-8E61-086D-5A68DACC14CC}"/>
                </a:ext>
              </a:extLst>
            </p:cNvPr>
            <p:cNvSpPr/>
            <p:nvPr/>
          </p:nvSpPr>
          <p:spPr>
            <a:xfrm>
              <a:off x="5715465" y="2337252"/>
              <a:ext cx="2528399" cy="2528399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E6882A9-54CA-1B6A-7BA5-CB5C7E4902DE}"/>
                </a:ext>
              </a:extLst>
            </p:cNvPr>
            <p:cNvSpPr txBox="1"/>
            <p:nvPr/>
          </p:nvSpPr>
          <p:spPr>
            <a:xfrm>
              <a:off x="6485571" y="3247506"/>
              <a:ext cx="12121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</a:rPr>
                <a:t>23%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E7DD36-FD9E-80FB-7195-0D5A2B7B4671}"/>
              </a:ext>
            </a:extLst>
          </p:cNvPr>
          <p:cNvGrpSpPr/>
          <p:nvPr/>
        </p:nvGrpSpPr>
        <p:grpSpPr>
          <a:xfrm>
            <a:off x="1201270" y="2480961"/>
            <a:ext cx="1701505" cy="1701505"/>
            <a:chOff x="1641318" y="2750847"/>
            <a:chExt cx="1701210" cy="1701210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7D00E7B-5436-D261-73DD-B1C5638BC1A1}"/>
                </a:ext>
              </a:extLst>
            </p:cNvPr>
            <p:cNvSpPr/>
            <p:nvPr/>
          </p:nvSpPr>
          <p:spPr>
            <a:xfrm>
              <a:off x="1641318" y="2750847"/>
              <a:ext cx="1701210" cy="1701210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BEACB38-77F8-A000-AF68-5D9C93391EF9}"/>
                </a:ext>
              </a:extLst>
            </p:cNvPr>
            <p:cNvSpPr txBox="1"/>
            <p:nvPr/>
          </p:nvSpPr>
          <p:spPr>
            <a:xfrm>
              <a:off x="1972915" y="3309062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25%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DFAFC73-F8CD-F50E-0226-A205EF66F044}"/>
              </a:ext>
            </a:extLst>
          </p:cNvPr>
          <p:cNvGrpSpPr/>
          <p:nvPr/>
        </p:nvGrpSpPr>
        <p:grpSpPr>
          <a:xfrm>
            <a:off x="2724941" y="2357599"/>
            <a:ext cx="1856322" cy="1856322"/>
            <a:chOff x="7841231" y="2784974"/>
            <a:chExt cx="1497602" cy="1497602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88C149A-18D0-2402-38F0-C754CE1CFA70}"/>
                </a:ext>
              </a:extLst>
            </p:cNvPr>
            <p:cNvSpPr/>
            <p:nvPr/>
          </p:nvSpPr>
          <p:spPr>
            <a:xfrm>
              <a:off x="7841231" y="2784974"/>
              <a:ext cx="1497602" cy="1497602"/>
            </a:xfrm>
            <a:prstGeom prst="ellipse">
              <a:avLst/>
            </a:prstGeom>
            <a:solidFill>
              <a:schemeClr val="accent3">
                <a:lumMod val="9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394E287-1F67-F18C-CF21-ACCC6938585C}"/>
                </a:ext>
              </a:extLst>
            </p:cNvPr>
            <p:cNvSpPr txBox="1"/>
            <p:nvPr/>
          </p:nvSpPr>
          <p:spPr>
            <a:xfrm>
              <a:off x="8223360" y="3293899"/>
              <a:ext cx="9044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18%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383267D-7EA9-0D71-6C57-E1F8414FF81E}"/>
              </a:ext>
            </a:extLst>
          </p:cNvPr>
          <p:cNvGrpSpPr/>
          <p:nvPr/>
        </p:nvGrpSpPr>
        <p:grpSpPr>
          <a:xfrm>
            <a:off x="4169024" y="2515126"/>
            <a:ext cx="1497862" cy="1497862"/>
            <a:chOff x="8974771" y="2784974"/>
            <a:chExt cx="1497602" cy="1497602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677FDAEA-6FBC-F25F-8191-C0B87F11F80F}"/>
                </a:ext>
              </a:extLst>
            </p:cNvPr>
            <p:cNvSpPr/>
            <p:nvPr/>
          </p:nvSpPr>
          <p:spPr>
            <a:xfrm>
              <a:off x="8974771" y="2784974"/>
              <a:ext cx="1497602" cy="149760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64C3D84-3E48-9B37-431D-5549AAFC6BC3}"/>
                </a:ext>
              </a:extLst>
            </p:cNvPr>
            <p:cNvSpPr txBox="1"/>
            <p:nvPr/>
          </p:nvSpPr>
          <p:spPr>
            <a:xfrm>
              <a:off x="9352762" y="3293899"/>
              <a:ext cx="9044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16%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8628BD7-D5DB-F5BF-08E8-B8896AE080C7}"/>
              </a:ext>
            </a:extLst>
          </p:cNvPr>
          <p:cNvSpPr txBox="1"/>
          <p:nvPr/>
        </p:nvSpPr>
        <p:spPr>
          <a:xfrm>
            <a:off x="5781190" y="6553200"/>
            <a:ext cx="40559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800" dirty="0">
                <a:solidFill>
                  <a:schemeClr val="accent6"/>
                </a:solidFill>
                <a:latin typeface="+mn-ea"/>
              </a:rPr>
              <a:t>출처 </a:t>
            </a:r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: https://</a:t>
            </a:r>
            <a:r>
              <a:rPr lang="en-US" altLang="ko-KR" sz="800" dirty="0" err="1">
                <a:solidFill>
                  <a:schemeClr val="accent6"/>
                </a:solidFill>
                <a:latin typeface="+mn-ea"/>
              </a:rPr>
              <a:t>www.khan.co.kr</a:t>
            </a:r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/economy/economy-general/article/202212271012001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2" name="양쪽 중괄호 1">
            <a:extLst>
              <a:ext uri="{FF2B5EF4-FFF2-40B4-BE49-F238E27FC236}">
                <a16:creationId xmlns:a16="http://schemas.microsoft.com/office/drawing/2014/main" id="{50046A83-FB3E-AE81-85B0-344C974ED26B}"/>
              </a:ext>
            </a:extLst>
          </p:cNvPr>
          <p:cNvSpPr/>
          <p:nvPr/>
        </p:nvSpPr>
        <p:spPr>
          <a:xfrm>
            <a:off x="3536218" y="5569102"/>
            <a:ext cx="5119563" cy="389646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ko-Kore-KR" altLang="en-US" spc="3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기업</a:t>
            </a:r>
            <a:r>
              <a:rPr kumimoji="1" lang="ko-KR" altLang="en-US" spc="3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 형태별 </a:t>
            </a:r>
            <a:r>
              <a:rPr kumimoji="1" lang="en-US" altLang="ko-KR" spc="3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50%</a:t>
            </a:r>
            <a:r>
              <a:rPr kumimoji="1" lang="ko-KR" altLang="en-US" spc="3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 미만 채용 비율</a:t>
            </a:r>
            <a:endParaRPr kumimoji="1" lang="ko-Kore-KR" altLang="en-US" spc="300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A38A70-F901-DD8B-631B-1B474430B965}"/>
              </a:ext>
            </a:extLst>
          </p:cNvPr>
          <p:cNvSpPr txBox="1"/>
          <p:nvPr/>
        </p:nvSpPr>
        <p:spPr>
          <a:xfrm>
            <a:off x="1751127" y="4213921"/>
            <a:ext cx="569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전체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689261-6A15-ABBE-AF76-5A2ED35E938A}"/>
              </a:ext>
            </a:extLst>
          </p:cNvPr>
          <p:cNvSpPr txBox="1"/>
          <p:nvPr/>
        </p:nvSpPr>
        <p:spPr>
          <a:xfrm>
            <a:off x="3252848" y="4213921"/>
            <a:ext cx="80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대기업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31778E-2376-5786-947A-48484A83BD62}"/>
              </a:ext>
            </a:extLst>
          </p:cNvPr>
          <p:cNvSpPr txBox="1"/>
          <p:nvPr/>
        </p:nvSpPr>
        <p:spPr>
          <a:xfrm>
            <a:off x="4507564" y="4213921"/>
            <a:ext cx="99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중견기업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43EFDE-5CD4-DAA0-65CB-CA261B1558E3}"/>
              </a:ext>
            </a:extLst>
          </p:cNvPr>
          <p:cNvSpPr txBox="1"/>
          <p:nvPr/>
        </p:nvSpPr>
        <p:spPr>
          <a:xfrm>
            <a:off x="6700343" y="4213921"/>
            <a:ext cx="99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중소기업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154EA27-667C-9D29-20E8-ACF2E1F073BB}"/>
              </a:ext>
            </a:extLst>
          </p:cNvPr>
          <p:cNvSpPr txBox="1"/>
          <p:nvPr/>
        </p:nvSpPr>
        <p:spPr>
          <a:xfrm>
            <a:off x="9429033" y="4213921"/>
            <a:ext cx="99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스타트업</a:t>
            </a:r>
          </a:p>
        </p:txBody>
      </p:sp>
    </p:spTree>
    <p:extLst>
      <p:ext uri="{BB962C8B-B14F-4D97-AF65-F5344CB8AC3E}">
        <p14:creationId xmlns:p14="http://schemas.microsoft.com/office/powerpoint/2010/main" val="1818593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749197" cy="660429"/>
            <a:chOff x="1188881" y="351819"/>
            <a:chExt cx="1749197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3099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B" panose="02020603020101020101" pitchFamily="18" charset="-127"/>
                  <a:ea typeface="YiSunShin Dotum B" panose="02020603020101020101" pitchFamily="18" charset="-127"/>
                </a:rPr>
                <a:t>001 </a:t>
              </a:r>
              <a:r>
                <a:rPr lang="ko-KR" altLang="en-US" sz="1200" dirty="0">
                  <a:latin typeface="YiSunShin Dotum B" panose="02020603020101020101" pitchFamily="18" charset="-127"/>
                  <a:ea typeface="YiSunShin Dotum B" panose="02020603020101020101" pitchFamily="18" charset="-127"/>
                </a:rPr>
                <a:t>프로젝트 개요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74919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B" panose="02020603020101020101" pitchFamily="18" charset="-127"/>
                  <a:ea typeface="YiSunShin Dotum B" panose="02020603020101020101" pitchFamily="18" charset="-127"/>
                </a:rPr>
                <a:t>주제 선정 배경</a:t>
              </a:r>
            </a:p>
          </p:txBody>
        </p:sp>
      </p:grpSp>
      <p:sp>
        <p:nvSpPr>
          <p:cNvPr id="44" name="타원 43">
            <a:extLst>
              <a:ext uri="{FF2B5EF4-FFF2-40B4-BE49-F238E27FC236}">
                <a16:creationId xmlns:a16="http://schemas.microsoft.com/office/drawing/2014/main" id="{B9DEB2B4-8775-2E7C-0B40-C86AE4DD2293}"/>
              </a:ext>
            </a:extLst>
          </p:cNvPr>
          <p:cNvSpPr/>
          <p:nvPr/>
        </p:nvSpPr>
        <p:spPr>
          <a:xfrm>
            <a:off x="4038600" y="1554275"/>
            <a:ext cx="4114800" cy="411480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FD5FCAC5-2B4D-7A2B-AEEC-43BC8396DBF7}"/>
              </a:ext>
            </a:extLst>
          </p:cNvPr>
          <p:cNvSpPr/>
          <p:nvPr/>
        </p:nvSpPr>
        <p:spPr>
          <a:xfrm>
            <a:off x="3547540" y="1012415"/>
            <a:ext cx="5096920" cy="509692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46" name="차트 45">
            <a:extLst>
              <a:ext uri="{FF2B5EF4-FFF2-40B4-BE49-F238E27FC236}">
                <a16:creationId xmlns:a16="http://schemas.microsoft.com/office/drawing/2014/main" id="{6EE35E1E-EABF-CC9C-6A15-C1D64CFD52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1713554"/>
              </p:ext>
            </p:extLst>
          </p:nvPr>
        </p:nvGraphicFramePr>
        <p:xfrm>
          <a:off x="3502025" y="1851660"/>
          <a:ext cx="5187949" cy="34586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A0DFD751-A2D3-1A53-2B67-4F4684D3D029}"/>
              </a:ext>
            </a:extLst>
          </p:cNvPr>
          <p:cNvSpPr txBox="1"/>
          <p:nvPr/>
        </p:nvSpPr>
        <p:spPr>
          <a:xfrm>
            <a:off x="2283486" y="1364128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충원했다 </a:t>
            </a:r>
            <a:r>
              <a:rPr lang="en-US" altLang="ko-KR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11.5%</a:t>
            </a:r>
            <a:endParaRPr lang="ko-KR" altLang="en-US" sz="20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08AC905-D9BF-7F97-CA29-6A1C7DEB9386}"/>
              </a:ext>
            </a:extLst>
          </p:cNvPr>
          <p:cNvGrpSpPr/>
          <p:nvPr/>
        </p:nvGrpSpPr>
        <p:grpSpPr>
          <a:xfrm>
            <a:off x="3348447" y="1766409"/>
            <a:ext cx="2043700" cy="634001"/>
            <a:chOff x="2820400" y="3897565"/>
            <a:chExt cx="2043700" cy="634001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FEB8E4D7-44B1-4EE8-5B3F-A5D516425212}"/>
                </a:ext>
              </a:extLst>
            </p:cNvPr>
            <p:cNvGrpSpPr/>
            <p:nvPr/>
          </p:nvGrpSpPr>
          <p:grpSpPr>
            <a:xfrm>
              <a:off x="2820400" y="3897565"/>
              <a:ext cx="1955800" cy="508001"/>
              <a:chOff x="2400300" y="4470399"/>
              <a:chExt cx="1955800" cy="508001"/>
            </a:xfrm>
          </p:grpSpPr>
          <p:cxnSp>
            <p:nvCxnSpPr>
              <p:cNvPr id="51" name="직선 연결선 30">
                <a:extLst>
                  <a:ext uri="{FF2B5EF4-FFF2-40B4-BE49-F238E27FC236}">
                    <a16:creationId xmlns:a16="http://schemas.microsoft.com/office/drawing/2014/main" id="{81438DC6-10F9-F7A0-5AC5-9A00A81F9F1C}"/>
                  </a:ext>
                </a:extLst>
              </p:cNvPr>
              <p:cNvCxnSpPr/>
              <p:nvPr/>
            </p:nvCxnSpPr>
            <p:spPr>
              <a:xfrm>
                <a:off x="2400300" y="4470399"/>
                <a:ext cx="1638300" cy="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21">
                <a:extLst>
                  <a:ext uri="{FF2B5EF4-FFF2-40B4-BE49-F238E27FC236}">
                    <a16:creationId xmlns:a16="http://schemas.microsoft.com/office/drawing/2014/main" id="{99B5DF41-29FE-38A7-0312-B0E361123E82}"/>
                  </a:ext>
                </a:extLst>
              </p:cNvPr>
              <p:cNvCxnSpPr/>
              <p:nvPr/>
            </p:nvCxnSpPr>
            <p:spPr>
              <a:xfrm>
                <a:off x="4038600" y="4470399"/>
                <a:ext cx="317500" cy="508001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6B732FAD-8144-1370-DD54-F6F60660D097}"/>
                </a:ext>
              </a:extLst>
            </p:cNvPr>
            <p:cNvSpPr/>
            <p:nvPr/>
          </p:nvSpPr>
          <p:spPr>
            <a:xfrm>
              <a:off x="4712700" y="4380166"/>
              <a:ext cx="151400" cy="151400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61EA91D-417B-9C2C-F1C6-95D355379D9D}"/>
              </a:ext>
            </a:extLst>
          </p:cNvPr>
          <p:cNvGrpSpPr/>
          <p:nvPr/>
        </p:nvGrpSpPr>
        <p:grpSpPr>
          <a:xfrm rot="10800000">
            <a:off x="7414986" y="3904477"/>
            <a:ext cx="2539041" cy="634001"/>
            <a:chOff x="2820400" y="3897565"/>
            <a:chExt cx="2043700" cy="634001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DB6C90A7-52CD-D265-C89B-5D16710F7D6E}"/>
                </a:ext>
              </a:extLst>
            </p:cNvPr>
            <p:cNvGrpSpPr/>
            <p:nvPr/>
          </p:nvGrpSpPr>
          <p:grpSpPr>
            <a:xfrm>
              <a:off x="2820400" y="3897565"/>
              <a:ext cx="1955800" cy="508001"/>
              <a:chOff x="2400300" y="4470399"/>
              <a:chExt cx="1955800" cy="508001"/>
            </a:xfrm>
          </p:grpSpPr>
          <p:cxnSp>
            <p:nvCxnSpPr>
              <p:cNvPr id="56" name="직선 연결선 38">
                <a:extLst>
                  <a:ext uri="{FF2B5EF4-FFF2-40B4-BE49-F238E27FC236}">
                    <a16:creationId xmlns:a16="http://schemas.microsoft.com/office/drawing/2014/main" id="{8C60AFF4-A566-5108-878B-7CEBEF3D8938}"/>
                  </a:ext>
                </a:extLst>
              </p:cNvPr>
              <p:cNvCxnSpPr/>
              <p:nvPr/>
            </p:nvCxnSpPr>
            <p:spPr>
              <a:xfrm>
                <a:off x="2400300" y="4470399"/>
                <a:ext cx="1638300" cy="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39">
                <a:extLst>
                  <a:ext uri="{FF2B5EF4-FFF2-40B4-BE49-F238E27FC236}">
                    <a16:creationId xmlns:a16="http://schemas.microsoft.com/office/drawing/2014/main" id="{FC2A07DE-7280-52DF-453E-559B9C935286}"/>
                  </a:ext>
                </a:extLst>
              </p:cNvPr>
              <p:cNvCxnSpPr/>
              <p:nvPr/>
            </p:nvCxnSpPr>
            <p:spPr>
              <a:xfrm>
                <a:off x="4038600" y="4470399"/>
                <a:ext cx="317500" cy="508001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1960EAC7-DCD0-F7C3-853F-DB2F84641066}"/>
                </a:ext>
              </a:extLst>
            </p:cNvPr>
            <p:cNvSpPr/>
            <p:nvPr/>
          </p:nvSpPr>
          <p:spPr>
            <a:xfrm>
              <a:off x="4712700" y="4380166"/>
              <a:ext cx="151400" cy="151400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BE65CA50-8E79-A233-3F4A-B98282B2C5C4}"/>
              </a:ext>
            </a:extLst>
          </p:cNvPr>
          <p:cNvSpPr txBox="1"/>
          <p:nvPr/>
        </p:nvSpPr>
        <p:spPr>
          <a:xfrm>
            <a:off x="8644460" y="3611675"/>
            <a:ext cx="18020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충원하지 못했다</a:t>
            </a:r>
            <a:endParaRPr lang="en-US" altLang="ko-KR" sz="20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88.5%</a:t>
            </a:r>
            <a:endParaRPr lang="ko-KR" altLang="en-US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59" name="양쪽 중괄호 58">
            <a:extLst>
              <a:ext uri="{FF2B5EF4-FFF2-40B4-BE49-F238E27FC236}">
                <a16:creationId xmlns:a16="http://schemas.microsoft.com/office/drawing/2014/main" id="{717EE6D4-5052-95C5-45B0-1EB17B8CE7F2}"/>
              </a:ext>
            </a:extLst>
          </p:cNvPr>
          <p:cNvSpPr/>
          <p:nvPr/>
        </p:nvSpPr>
        <p:spPr>
          <a:xfrm>
            <a:off x="3474947" y="6168512"/>
            <a:ext cx="5119563" cy="389646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ko-KR" altLang="en-US" spc="3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연초 계획만큼 채용했는지 여부</a:t>
            </a:r>
            <a:endParaRPr kumimoji="1" lang="ko-Kore-KR" altLang="en-US" spc="300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412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749197" cy="660429"/>
            <a:chOff x="1188881" y="351819"/>
            <a:chExt cx="1749197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3099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001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프로젝트 개요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74919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주제 선정 배경</a:t>
              </a:r>
            </a:p>
          </p:txBody>
        </p:sp>
      </p:grpSp>
      <p:sp>
        <p:nvSpPr>
          <p:cNvPr id="2" name="양쪽 중괄호 1">
            <a:extLst>
              <a:ext uri="{FF2B5EF4-FFF2-40B4-BE49-F238E27FC236}">
                <a16:creationId xmlns:a16="http://schemas.microsoft.com/office/drawing/2014/main" id="{F0342ED3-D61A-3215-9F41-33868127D0D9}"/>
              </a:ext>
            </a:extLst>
          </p:cNvPr>
          <p:cNvSpPr/>
          <p:nvPr/>
        </p:nvSpPr>
        <p:spPr>
          <a:xfrm>
            <a:off x="2570480" y="1687241"/>
            <a:ext cx="5000558" cy="67056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ko-Kore-KR" altLang="en-US" sz="36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채용</a:t>
            </a:r>
            <a:r>
              <a:rPr kumimoji="1" lang="ko-KR" altLang="en-US" sz="36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 전략 변화가 필요하다</a:t>
            </a:r>
            <a:r>
              <a:rPr kumimoji="1" lang="en-US" altLang="ko-KR" sz="36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.</a:t>
            </a:r>
          </a:p>
          <a:p>
            <a:pPr algn="ctr"/>
            <a:r>
              <a:rPr kumimoji="1" lang="en-US" altLang="ko-Kore-KR" sz="1000" dirty="0">
                <a:latin typeface="YiSunShin Dotum L" panose="02020603020101020101" pitchFamily="18" charset="-127"/>
                <a:ea typeface="YiSunShin Dotum L" panose="02020603020101020101" pitchFamily="18" charset="-127"/>
              </a:rPr>
              <a:t>CJ</a:t>
            </a:r>
            <a:r>
              <a:rPr kumimoji="1" lang="ko-KR" altLang="en-US" sz="1000" dirty="0">
                <a:latin typeface="YiSunShin Dotum L" panose="02020603020101020101" pitchFamily="18" charset="-127"/>
                <a:ea typeface="YiSunShin Dotum L" panose="02020603020101020101" pitchFamily="18" charset="-127"/>
              </a:rPr>
              <a:t>제일제당 인사기획팀장</a:t>
            </a:r>
            <a:endParaRPr kumimoji="1" lang="ko-Kore-KR" altLang="en-US" sz="1000" dirty="0">
              <a:latin typeface="YiSunShin Dotum L" panose="02020603020101020101" pitchFamily="18" charset="-127"/>
              <a:ea typeface="YiSunShin Dotum L" panose="02020603020101020101" pitchFamily="18" charset="-127"/>
            </a:endParaRPr>
          </a:p>
        </p:txBody>
      </p:sp>
      <p:sp>
        <p:nvSpPr>
          <p:cNvPr id="25" name="양쪽 중괄호 24">
            <a:extLst>
              <a:ext uri="{FF2B5EF4-FFF2-40B4-BE49-F238E27FC236}">
                <a16:creationId xmlns:a16="http://schemas.microsoft.com/office/drawing/2014/main" id="{990CC4FB-7CA5-2DC8-1BD1-EB3F979A8614}"/>
              </a:ext>
            </a:extLst>
          </p:cNvPr>
          <p:cNvSpPr/>
          <p:nvPr/>
        </p:nvSpPr>
        <p:spPr>
          <a:xfrm>
            <a:off x="5254558" y="3101357"/>
            <a:ext cx="4632960" cy="67056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코로나 시대 채용 변화</a:t>
            </a:r>
            <a:endParaRPr kumimoji="1" lang="en-US" altLang="ko-KR" sz="3600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  <a:p>
            <a:pPr algn="ctr"/>
            <a:r>
              <a:rPr kumimoji="1" lang="ko-KR" altLang="en-US" sz="1000" dirty="0">
                <a:latin typeface="YiSunShin Dotum L" panose="02020603020101020101" pitchFamily="18" charset="-127"/>
                <a:ea typeface="YiSunShin Dotum L" panose="02020603020101020101" pitchFamily="18" charset="-127"/>
              </a:rPr>
              <a:t>사람인</a:t>
            </a:r>
            <a:r>
              <a:rPr kumimoji="1" lang="en-US" altLang="ko-KR" sz="1000" dirty="0">
                <a:latin typeface="YiSunShin Dotum L" panose="02020603020101020101" pitchFamily="18" charset="-127"/>
                <a:ea typeface="YiSunShin Dotum L" panose="02020603020101020101" pitchFamily="18" charset="-127"/>
              </a:rPr>
              <a:t>,</a:t>
            </a:r>
            <a:r>
              <a:rPr kumimoji="1" lang="ko-KR" altLang="en-US" sz="1000" dirty="0">
                <a:latin typeface="YiSunShin Dotum L" panose="02020603020101020101" pitchFamily="18" charset="-127"/>
                <a:ea typeface="YiSunShin Dotum L" panose="02020603020101020101" pitchFamily="18" charset="-127"/>
              </a:rPr>
              <a:t> </a:t>
            </a:r>
            <a:r>
              <a:rPr kumimoji="1" lang="ko-KR" altLang="en-US" sz="1000" dirty="0" err="1">
                <a:latin typeface="YiSunShin Dotum L" panose="02020603020101020101" pitchFamily="18" charset="-127"/>
                <a:ea typeface="YiSunShin Dotum L" panose="02020603020101020101" pitchFamily="18" charset="-127"/>
              </a:rPr>
              <a:t>에듀진</a:t>
            </a:r>
            <a:r>
              <a:rPr kumimoji="1" lang="ko-KR" altLang="en-US" sz="1000" dirty="0">
                <a:latin typeface="YiSunShin Dotum L" panose="02020603020101020101" pitchFamily="18" charset="-127"/>
                <a:ea typeface="YiSunShin Dotum L" panose="02020603020101020101" pitchFamily="18" charset="-127"/>
              </a:rPr>
              <a:t> 기자</a:t>
            </a:r>
            <a:endParaRPr kumimoji="1" lang="ko-Kore-KR" altLang="en-US" sz="1000" dirty="0">
              <a:latin typeface="YiSunShin Dotum L" panose="02020603020101020101" pitchFamily="18" charset="-127"/>
              <a:ea typeface="YiSunShin Dotum L" panose="02020603020101020101" pitchFamily="18" charset="-127"/>
            </a:endParaRPr>
          </a:p>
        </p:txBody>
      </p:sp>
      <p:sp>
        <p:nvSpPr>
          <p:cNvPr id="26" name="양쪽 중괄호 25">
            <a:extLst>
              <a:ext uri="{FF2B5EF4-FFF2-40B4-BE49-F238E27FC236}">
                <a16:creationId xmlns:a16="http://schemas.microsoft.com/office/drawing/2014/main" id="{A368CCB5-82C5-E05E-3A92-23726EC00FA9}"/>
              </a:ext>
            </a:extLst>
          </p:cNvPr>
          <p:cNvSpPr/>
          <p:nvPr/>
        </p:nvSpPr>
        <p:spPr>
          <a:xfrm>
            <a:off x="1981200" y="4500200"/>
            <a:ext cx="5334000" cy="67056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체계가 없는 면접</a:t>
            </a:r>
            <a:r>
              <a:rPr kumimoji="1" lang="en-US" altLang="ko-KR" sz="36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..</a:t>
            </a:r>
            <a:r>
              <a:rPr kumimoji="1" lang="ko-KR" altLang="en-US" sz="36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변화 필요</a:t>
            </a:r>
            <a:endParaRPr kumimoji="1" lang="en-US" altLang="ko-KR" sz="3600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  <a:p>
            <a:pPr algn="ctr"/>
            <a:r>
              <a:rPr kumimoji="1" lang="ko-KR" altLang="en-US" sz="1000" dirty="0" err="1">
                <a:latin typeface="YiSunShin Dotum L" panose="02020603020101020101" pitchFamily="18" charset="-127"/>
                <a:ea typeface="YiSunShin Dotum L" panose="02020603020101020101" pitchFamily="18" charset="-127"/>
              </a:rPr>
              <a:t>서울파이낸스</a:t>
            </a:r>
            <a:r>
              <a:rPr kumimoji="1" lang="ko-KR" altLang="en-US" sz="1000" dirty="0">
                <a:latin typeface="YiSunShin Dotum L" panose="02020603020101020101" pitchFamily="18" charset="-127"/>
                <a:ea typeface="YiSunShin Dotum L" panose="02020603020101020101" pitchFamily="18" charset="-127"/>
              </a:rPr>
              <a:t> 기자</a:t>
            </a:r>
            <a:endParaRPr kumimoji="1" lang="ko-Kore-KR" altLang="en-US" sz="1000" dirty="0">
              <a:latin typeface="YiSunShin Dotum L" panose="02020603020101020101" pitchFamily="18" charset="-127"/>
              <a:ea typeface="YiSunShin Dotum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8248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5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309974" cy="660429"/>
            <a:chOff x="1188881" y="351819"/>
            <a:chExt cx="1309974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3099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001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프로젝트 개요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13364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벤치마킹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BB864AA-C339-88B3-2F09-C0308BFED7EB}"/>
              </a:ext>
            </a:extLst>
          </p:cNvPr>
          <p:cNvSpPr txBox="1"/>
          <p:nvPr/>
        </p:nvSpPr>
        <p:spPr>
          <a:xfrm>
            <a:off x="842265" y="1735413"/>
            <a:ext cx="1781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취업 플랫폼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7099556-2017-A94D-8A79-51504B79C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202" y="3841347"/>
            <a:ext cx="2965681" cy="112292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BB3585C-99FC-B9D2-F377-B769666EE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80" y="5267637"/>
            <a:ext cx="3027004" cy="100900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4595FEC-F017-358E-6905-738C6C7EC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74" y="2562707"/>
            <a:ext cx="3562748" cy="975277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23228FCA-B566-2406-C833-61A16DEBDE35}"/>
              </a:ext>
            </a:extLst>
          </p:cNvPr>
          <p:cNvSpPr/>
          <p:nvPr/>
        </p:nvSpPr>
        <p:spPr>
          <a:xfrm flipV="1">
            <a:off x="729120" y="2197469"/>
            <a:ext cx="208299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양쪽 중괄호 43">
            <a:extLst>
              <a:ext uri="{FF2B5EF4-FFF2-40B4-BE49-F238E27FC236}">
                <a16:creationId xmlns:a16="http://schemas.microsoft.com/office/drawing/2014/main" id="{BC634100-48B7-E0F8-B871-3EE17C81D8DD}"/>
              </a:ext>
            </a:extLst>
          </p:cNvPr>
          <p:cNvSpPr/>
          <p:nvPr/>
        </p:nvSpPr>
        <p:spPr>
          <a:xfrm>
            <a:off x="6522091" y="3732251"/>
            <a:ext cx="4632960" cy="67056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채용 정보</a:t>
            </a:r>
            <a:endParaRPr kumimoji="1" lang="en-US" altLang="ko-KR" sz="3600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  <a:p>
            <a:pPr algn="ctr"/>
            <a:r>
              <a:rPr kumimoji="1" lang="ko-KR" altLang="en-US" sz="36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입사지원</a:t>
            </a:r>
            <a:endParaRPr kumimoji="1" lang="en-US" altLang="ko-KR" sz="3600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  <a:p>
            <a:pPr algn="ctr"/>
            <a:r>
              <a:rPr kumimoji="1" lang="ko-KR" altLang="en-US" sz="36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헤드헌팅</a:t>
            </a:r>
            <a:endParaRPr kumimoji="1" lang="en-US" altLang="ko-KR" sz="3600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0309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6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309974" cy="660429"/>
            <a:chOff x="1188881" y="351819"/>
            <a:chExt cx="1309974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3099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001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프로젝트 개요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13364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메인기능</a:t>
              </a:r>
            </a:p>
          </p:txBody>
        </p:sp>
      </p:grpSp>
      <p:sp>
        <p:nvSpPr>
          <p:cNvPr id="26" name="양쪽 중괄호 25">
            <a:extLst>
              <a:ext uri="{FF2B5EF4-FFF2-40B4-BE49-F238E27FC236}">
                <a16:creationId xmlns:a16="http://schemas.microsoft.com/office/drawing/2014/main" id="{A368CCB5-82C5-E05E-3A92-23726EC00FA9}"/>
              </a:ext>
            </a:extLst>
          </p:cNvPr>
          <p:cNvSpPr/>
          <p:nvPr/>
        </p:nvSpPr>
        <p:spPr>
          <a:xfrm>
            <a:off x="1638046" y="3118473"/>
            <a:ext cx="2860040" cy="67056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구인 구직</a:t>
            </a:r>
            <a:endParaRPr kumimoji="1" lang="en-US" altLang="ko-KR" sz="3600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  <a:p>
            <a:pPr algn="ctr"/>
            <a:r>
              <a:rPr kumimoji="1" lang="ko-KR" altLang="en-US" sz="36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시스템</a:t>
            </a:r>
            <a:endParaRPr kumimoji="1" lang="en-US" altLang="ko-KR" sz="3600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9461D3-E9C4-1567-F478-C1BAA6914984}"/>
              </a:ext>
            </a:extLst>
          </p:cNvPr>
          <p:cNvSpPr/>
          <p:nvPr/>
        </p:nvSpPr>
        <p:spPr>
          <a:xfrm>
            <a:off x="6833018" y="1072427"/>
            <a:ext cx="2420456" cy="2420457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6D8210D-1523-4F0C-4207-E9DF367639EA}"/>
              </a:ext>
            </a:extLst>
          </p:cNvPr>
          <p:cNvSpPr/>
          <p:nvPr/>
        </p:nvSpPr>
        <p:spPr>
          <a:xfrm>
            <a:off x="7934984" y="1805781"/>
            <a:ext cx="2420456" cy="2420457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0828EC9-152E-A5C7-A2EE-16BB7F4DDC9A}"/>
              </a:ext>
            </a:extLst>
          </p:cNvPr>
          <p:cNvSpPr/>
          <p:nvPr/>
        </p:nvSpPr>
        <p:spPr>
          <a:xfrm>
            <a:off x="7519329" y="3181624"/>
            <a:ext cx="2420456" cy="2420457"/>
          </a:xfrm>
          <a:prstGeom prst="ellipse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9F5D31A-B6F2-686C-92F3-4308C3DF1E78}"/>
              </a:ext>
            </a:extLst>
          </p:cNvPr>
          <p:cNvSpPr/>
          <p:nvPr/>
        </p:nvSpPr>
        <p:spPr>
          <a:xfrm>
            <a:off x="6200839" y="3181624"/>
            <a:ext cx="2420456" cy="2420457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5A05053-0438-247C-5910-1AD9A29CF465}"/>
              </a:ext>
            </a:extLst>
          </p:cNvPr>
          <p:cNvSpPr/>
          <p:nvPr/>
        </p:nvSpPr>
        <p:spPr>
          <a:xfrm>
            <a:off x="5731053" y="1908244"/>
            <a:ext cx="2420456" cy="2420457"/>
          </a:xfrm>
          <a:prstGeom prst="ellipse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0AC628-0263-C12C-9283-D3CB4A8CB4B0}"/>
              </a:ext>
            </a:extLst>
          </p:cNvPr>
          <p:cNvSpPr txBox="1"/>
          <p:nvPr/>
        </p:nvSpPr>
        <p:spPr>
          <a:xfrm>
            <a:off x="7523713" y="1508134"/>
            <a:ext cx="1107996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채용 과정</a:t>
            </a:r>
            <a:endParaRPr lang="en-US" altLang="ko-KR" sz="2000" dirty="0">
              <a:solidFill>
                <a:schemeClr val="bg1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다면평가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766DB1-77FB-4336-335B-A390B2371281}"/>
              </a:ext>
            </a:extLst>
          </p:cNvPr>
          <p:cNvSpPr txBox="1"/>
          <p:nvPr/>
        </p:nvSpPr>
        <p:spPr>
          <a:xfrm>
            <a:off x="9096428" y="2882395"/>
            <a:ext cx="829073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컨설팅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B02582-6420-6965-392A-C0CCC56E55A8}"/>
              </a:ext>
            </a:extLst>
          </p:cNvPr>
          <p:cNvSpPr txBox="1"/>
          <p:nvPr/>
        </p:nvSpPr>
        <p:spPr>
          <a:xfrm>
            <a:off x="8686217" y="4629674"/>
            <a:ext cx="829073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클래스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849DE7-5F21-ED1F-3972-A58CD0A74A19}"/>
              </a:ext>
            </a:extLst>
          </p:cNvPr>
          <p:cNvSpPr txBox="1"/>
          <p:nvPr/>
        </p:nvSpPr>
        <p:spPr>
          <a:xfrm>
            <a:off x="6368848" y="4618589"/>
            <a:ext cx="61427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매칭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99941E-34E4-D289-B9A8-2CE8014464C4}"/>
              </a:ext>
            </a:extLst>
          </p:cNvPr>
          <p:cNvSpPr txBox="1"/>
          <p:nvPr/>
        </p:nvSpPr>
        <p:spPr>
          <a:xfrm>
            <a:off x="5905243" y="2899127"/>
            <a:ext cx="1322798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기업 투명도</a:t>
            </a:r>
            <a:endParaRPr lang="en-US" altLang="ko-KR" sz="2000" dirty="0">
              <a:solidFill>
                <a:schemeClr val="bg1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시스템</a:t>
            </a:r>
          </a:p>
        </p:txBody>
      </p:sp>
    </p:spTree>
    <p:extLst>
      <p:ext uri="{BB962C8B-B14F-4D97-AF65-F5344CB8AC3E}">
        <p14:creationId xmlns:p14="http://schemas.microsoft.com/office/powerpoint/2010/main" val="3443629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46</Pages>
  <Paragraphs>571</Paragraphs>
  <Words>1261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Saebyeol Yu</dc:creator>
  <cp:lastModifiedBy>facio313</cp:lastModifiedBy>
  <dc:title>PowerPoint 프레젠테이션</dc:title>
  <cp:version>9.104.137.47964</cp:version>
  <dcterms:modified xsi:type="dcterms:W3CDTF">2023-01-29T09:56:54Z</dcterms:modified>
</cp:coreProperties>
</file>